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7" r:id="rId2"/>
    <p:sldId id="258" r:id="rId3"/>
    <p:sldId id="265" r:id="rId4"/>
    <p:sldId id="260" r:id="rId5"/>
    <p:sldId id="261" r:id="rId6"/>
    <p:sldId id="293" r:id="rId7"/>
    <p:sldId id="266" r:id="rId8"/>
    <p:sldId id="331" r:id="rId9"/>
    <p:sldId id="267" r:id="rId10"/>
    <p:sldId id="333" r:id="rId11"/>
    <p:sldId id="313" r:id="rId12"/>
    <p:sldId id="310" r:id="rId13"/>
    <p:sldId id="311" r:id="rId14"/>
    <p:sldId id="312" r:id="rId15"/>
    <p:sldId id="268" r:id="rId16"/>
    <p:sldId id="342" r:id="rId17"/>
    <p:sldId id="343" r:id="rId18"/>
    <p:sldId id="344" r:id="rId19"/>
    <p:sldId id="314" r:id="rId20"/>
    <p:sldId id="315" r:id="rId21"/>
    <p:sldId id="316" r:id="rId22"/>
    <p:sldId id="317" r:id="rId23"/>
    <p:sldId id="318" r:id="rId24"/>
    <p:sldId id="341" r:id="rId25"/>
    <p:sldId id="319" r:id="rId26"/>
    <p:sldId id="320" r:id="rId27"/>
    <p:sldId id="321" r:id="rId28"/>
    <p:sldId id="322" r:id="rId29"/>
    <p:sldId id="334" r:id="rId30"/>
    <p:sldId id="294" r:id="rId31"/>
    <p:sldId id="335" r:id="rId32"/>
    <p:sldId id="336" r:id="rId33"/>
    <p:sldId id="275" r:id="rId34"/>
    <p:sldId id="323" r:id="rId35"/>
    <p:sldId id="325" r:id="rId36"/>
    <p:sldId id="326" r:id="rId37"/>
    <p:sldId id="328" r:id="rId38"/>
    <p:sldId id="329" r:id="rId39"/>
    <p:sldId id="332" r:id="rId40"/>
    <p:sldId id="282" r:id="rId41"/>
    <p:sldId id="283" r:id="rId42"/>
    <p:sldId id="284" r:id="rId43"/>
    <p:sldId id="285" r:id="rId44"/>
    <p:sldId id="337" r:id="rId45"/>
    <p:sldId id="338" r:id="rId46"/>
    <p:sldId id="339" r:id="rId47"/>
    <p:sldId id="34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64" d="100"/>
          <a:sy n="64" d="100"/>
        </p:scale>
        <p:origin x="69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67AEB12-2D1E-6B4D-BB52-E7EBC998627B}" type="datetimeFigureOut">
              <a:rPr lang="en-US" smtClean="0"/>
              <a:t>7/7/2016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B8D9A-C121-E747-B3DB-EB9DD6AEF07A}" type="slidenum">
              <a:rPr lang="en-US" smtClean="0"/>
              <a:t>‹#›</a:t>
            </a:fld>
            <a:endParaRPr lang="en-US"/>
          </a:p>
        </p:txBody>
      </p:sp>
    </p:spTree>
    <p:extLst>
      <p:ext uri="{BB962C8B-B14F-4D97-AF65-F5344CB8AC3E}">
        <p14:creationId xmlns:p14="http://schemas.microsoft.com/office/powerpoint/2010/main" val="903193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7AEB12-2D1E-6B4D-BB52-E7EBC998627B}" type="datetimeFigureOut">
              <a:rPr lang="en-US" smtClean="0"/>
              <a:t>7/7/2016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B8D9A-C121-E747-B3DB-EB9DD6AEF07A}" type="slidenum">
              <a:rPr lang="en-US" smtClean="0"/>
              <a:t>‹#›</a:t>
            </a:fld>
            <a:endParaRPr lang="en-US"/>
          </a:p>
        </p:txBody>
      </p:sp>
    </p:spTree>
    <p:extLst>
      <p:ext uri="{BB962C8B-B14F-4D97-AF65-F5344CB8AC3E}">
        <p14:creationId xmlns:p14="http://schemas.microsoft.com/office/powerpoint/2010/main" val="1446440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7AEB12-2D1E-6B4D-BB52-E7EBC998627B}" type="datetimeFigureOut">
              <a:rPr lang="en-US" smtClean="0"/>
              <a:t>7/7/2016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B8D9A-C121-E747-B3DB-EB9DD6AEF07A}" type="slidenum">
              <a:rPr lang="en-US" smtClean="0"/>
              <a:t>‹#›</a:t>
            </a:fld>
            <a:endParaRPr lang="en-US"/>
          </a:p>
        </p:txBody>
      </p:sp>
    </p:spTree>
    <p:extLst>
      <p:ext uri="{BB962C8B-B14F-4D97-AF65-F5344CB8AC3E}">
        <p14:creationId xmlns:p14="http://schemas.microsoft.com/office/powerpoint/2010/main" val="44025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7AEB12-2D1E-6B4D-BB52-E7EBC998627B}" type="datetimeFigureOut">
              <a:rPr lang="en-US" smtClean="0"/>
              <a:t>7/7/2016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B8D9A-C121-E747-B3DB-EB9DD6AEF07A}" type="slidenum">
              <a:rPr lang="en-US" smtClean="0"/>
              <a:t>‹#›</a:t>
            </a:fld>
            <a:endParaRPr lang="en-US"/>
          </a:p>
        </p:txBody>
      </p:sp>
    </p:spTree>
    <p:extLst>
      <p:ext uri="{BB962C8B-B14F-4D97-AF65-F5344CB8AC3E}">
        <p14:creationId xmlns:p14="http://schemas.microsoft.com/office/powerpoint/2010/main" val="3586933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7AEB12-2D1E-6B4D-BB52-E7EBC998627B}" type="datetimeFigureOut">
              <a:rPr lang="en-US" smtClean="0"/>
              <a:t>7/7/2016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DB8D9A-C121-E747-B3DB-EB9DD6AEF07A}" type="slidenum">
              <a:rPr lang="en-US" smtClean="0"/>
              <a:t>‹#›</a:t>
            </a:fld>
            <a:endParaRPr lang="en-US"/>
          </a:p>
        </p:txBody>
      </p:sp>
    </p:spTree>
    <p:extLst>
      <p:ext uri="{BB962C8B-B14F-4D97-AF65-F5344CB8AC3E}">
        <p14:creationId xmlns:p14="http://schemas.microsoft.com/office/powerpoint/2010/main" val="937320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7AEB12-2D1E-6B4D-BB52-E7EBC998627B}" type="datetimeFigureOut">
              <a:rPr lang="en-US" smtClean="0"/>
              <a:t>7/7/2016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DB8D9A-C121-E747-B3DB-EB9DD6AEF07A}" type="slidenum">
              <a:rPr lang="en-US" smtClean="0"/>
              <a:t>‹#›</a:t>
            </a:fld>
            <a:endParaRPr lang="en-US"/>
          </a:p>
        </p:txBody>
      </p:sp>
    </p:spTree>
    <p:extLst>
      <p:ext uri="{BB962C8B-B14F-4D97-AF65-F5344CB8AC3E}">
        <p14:creationId xmlns:p14="http://schemas.microsoft.com/office/powerpoint/2010/main" val="18474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7AEB12-2D1E-6B4D-BB52-E7EBC998627B}" type="datetimeFigureOut">
              <a:rPr lang="en-US" smtClean="0"/>
              <a:t>7/7/2016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DB8D9A-C121-E747-B3DB-EB9DD6AEF07A}" type="slidenum">
              <a:rPr lang="en-US" smtClean="0"/>
              <a:t>‹#›</a:t>
            </a:fld>
            <a:endParaRPr lang="en-US"/>
          </a:p>
        </p:txBody>
      </p:sp>
    </p:spTree>
    <p:extLst>
      <p:ext uri="{BB962C8B-B14F-4D97-AF65-F5344CB8AC3E}">
        <p14:creationId xmlns:p14="http://schemas.microsoft.com/office/powerpoint/2010/main" val="3891942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7AEB12-2D1E-6B4D-BB52-E7EBC998627B}" type="datetimeFigureOut">
              <a:rPr lang="en-US" smtClean="0"/>
              <a:t>7/7/2016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DB8D9A-C121-E747-B3DB-EB9DD6AEF07A}" type="slidenum">
              <a:rPr lang="en-US" smtClean="0"/>
              <a:t>‹#›</a:t>
            </a:fld>
            <a:endParaRPr lang="en-US"/>
          </a:p>
        </p:txBody>
      </p:sp>
    </p:spTree>
    <p:extLst>
      <p:ext uri="{BB962C8B-B14F-4D97-AF65-F5344CB8AC3E}">
        <p14:creationId xmlns:p14="http://schemas.microsoft.com/office/powerpoint/2010/main" val="1434631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7AEB12-2D1E-6B4D-BB52-E7EBC998627B}" type="datetimeFigureOut">
              <a:rPr lang="en-US" smtClean="0"/>
              <a:t>7/7/2016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DB8D9A-C121-E747-B3DB-EB9DD6AEF07A}" type="slidenum">
              <a:rPr lang="en-US" smtClean="0"/>
              <a:t>‹#›</a:t>
            </a:fld>
            <a:endParaRPr lang="en-US"/>
          </a:p>
        </p:txBody>
      </p:sp>
    </p:spTree>
    <p:extLst>
      <p:ext uri="{BB962C8B-B14F-4D97-AF65-F5344CB8AC3E}">
        <p14:creationId xmlns:p14="http://schemas.microsoft.com/office/powerpoint/2010/main" val="936827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67AEB12-2D1E-6B4D-BB52-E7EBC998627B}" type="datetimeFigureOut">
              <a:rPr lang="en-US" smtClean="0"/>
              <a:t>7/7/2016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DB8D9A-C121-E747-B3DB-EB9DD6AEF07A}" type="slidenum">
              <a:rPr lang="en-US" smtClean="0"/>
              <a:t>‹#›</a:t>
            </a:fld>
            <a:endParaRPr lang="en-US"/>
          </a:p>
        </p:txBody>
      </p:sp>
    </p:spTree>
    <p:extLst>
      <p:ext uri="{BB962C8B-B14F-4D97-AF65-F5344CB8AC3E}">
        <p14:creationId xmlns:p14="http://schemas.microsoft.com/office/powerpoint/2010/main" val="2601931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67AEB12-2D1E-6B4D-BB52-E7EBC998627B}" type="datetimeFigureOut">
              <a:rPr lang="en-US" smtClean="0"/>
              <a:t>7/7/2016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DB8D9A-C121-E747-B3DB-EB9DD6AEF07A}" type="slidenum">
              <a:rPr lang="en-US" smtClean="0"/>
              <a:t>‹#›</a:t>
            </a:fld>
            <a:endParaRPr lang="en-US"/>
          </a:p>
        </p:txBody>
      </p:sp>
    </p:spTree>
    <p:extLst>
      <p:ext uri="{BB962C8B-B14F-4D97-AF65-F5344CB8AC3E}">
        <p14:creationId xmlns:p14="http://schemas.microsoft.com/office/powerpoint/2010/main" val="3715502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8AF36A-9241-45CA-A6FB-7B6A14B92564}" type="datetimeFigureOut">
              <a:rPr lang="en-US" smtClean="0"/>
              <a:t>7/7/2016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B8D9A-C121-E747-B3DB-EB9DD6AEF07A}" type="slidenum">
              <a:rPr lang="en-US" smtClean="0"/>
              <a:t>‹#›</a:t>
            </a:fld>
            <a:endParaRPr lang="en-US"/>
          </a:p>
        </p:txBody>
      </p:sp>
      <p:pic>
        <p:nvPicPr>
          <p:cNvPr id="7" name="Picture 6"/>
          <p:cNvPicPr>
            <a:picLocks noChangeAspect="1"/>
          </p:cNvPicPr>
          <p:nvPr userDrawn="1"/>
        </p:nvPicPr>
        <p:blipFill>
          <a:blip r:embed="rId13">
            <a:alphaModFix amt="50000"/>
            <a:extLst>
              <a:ext uri="{28A0092B-C50C-407E-A947-70E740481C1C}">
                <a14:useLocalDpi xmlns:a14="http://schemas.microsoft.com/office/drawing/2010/main" val="0"/>
              </a:ext>
            </a:extLst>
          </a:blip>
          <a:stretch>
            <a:fillRect/>
          </a:stretch>
        </p:blipFill>
        <p:spPr>
          <a:xfrm>
            <a:off x="38099" y="0"/>
            <a:ext cx="12153901" cy="6858000"/>
          </a:xfrm>
          <a:prstGeom prst="rect">
            <a:avLst/>
          </a:prstGeom>
        </p:spPr>
      </p:pic>
    </p:spTree>
    <p:extLst>
      <p:ext uri="{BB962C8B-B14F-4D97-AF65-F5344CB8AC3E}">
        <p14:creationId xmlns:p14="http://schemas.microsoft.com/office/powerpoint/2010/main" val="41349582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2777" y="0"/>
            <a:ext cx="10051473" cy="1011815"/>
          </a:xfrm>
        </p:spPr>
        <p:txBody>
          <a:bodyPr/>
          <a:lstStyle/>
          <a:p>
            <a:pPr algn="ctr"/>
            <a:r>
              <a:rPr lang="en-US" b="1" i="1" dirty="0"/>
              <a:t>Overview of the </a:t>
            </a:r>
            <a:r>
              <a:rPr lang="en-US" b="1" i="1" dirty="0" err="1"/>
              <a:t>MyDesign</a:t>
            </a:r>
            <a:r>
              <a:rPr lang="en-US" b="1" i="1" dirty="0"/>
              <a:t> App</a:t>
            </a:r>
          </a:p>
        </p:txBody>
      </p:sp>
    </p:spTree>
    <p:extLst>
      <p:ext uri="{BB962C8B-B14F-4D97-AF65-F5344CB8AC3E}">
        <p14:creationId xmlns:p14="http://schemas.microsoft.com/office/powerpoint/2010/main" val="2402487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8637"/>
            <a:ext cx="10051473" cy="1011815"/>
          </a:xfrm>
        </p:spPr>
        <p:txBody>
          <a:bodyPr>
            <a:normAutofit fontScale="90000"/>
          </a:bodyPr>
          <a:lstStyle/>
          <a:p>
            <a:pPr algn="ctr"/>
            <a:r>
              <a:rPr lang="en-US" b="1" i="1" dirty="0"/>
              <a:t>Introduction to the Engineering Design Process Portfolio Scoring Rubric</a:t>
            </a:r>
          </a:p>
        </p:txBody>
      </p:sp>
      <p:sp>
        <p:nvSpPr>
          <p:cNvPr id="3" name="TextBox 2"/>
          <p:cNvSpPr txBox="1"/>
          <p:nvPr/>
        </p:nvSpPr>
        <p:spPr>
          <a:xfrm>
            <a:off x="2308485" y="3177915"/>
            <a:ext cx="8019738" cy="1569660"/>
          </a:xfrm>
          <a:prstGeom prst="rect">
            <a:avLst/>
          </a:prstGeom>
          <a:noFill/>
        </p:spPr>
        <p:txBody>
          <a:bodyPr wrap="square" rtlCol="0">
            <a:spAutoFit/>
          </a:bodyPr>
          <a:lstStyle/>
          <a:p>
            <a:pPr marL="457200" indent="-457200">
              <a:buFont typeface="Arial" charset="0"/>
              <a:buChar char="•"/>
            </a:pPr>
            <a:r>
              <a:rPr lang="en-US" sz="3200" dirty="0"/>
              <a:t>Rationale for the Rubric</a:t>
            </a:r>
          </a:p>
          <a:p>
            <a:pPr marL="457200" indent="-457200">
              <a:buFont typeface="Arial" charset="0"/>
              <a:buChar char="•"/>
            </a:pPr>
            <a:r>
              <a:rPr lang="en-US" sz="3200" dirty="0"/>
              <a:t>PLTW Innovation Portal</a:t>
            </a:r>
          </a:p>
          <a:p>
            <a:pPr marL="457200" indent="-457200">
              <a:buFont typeface="Arial" charset="0"/>
              <a:buChar char="•"/>
            </a:pPr>
            <a:r>
              <a:rPr lang="en-US" sz="3200" dirty="0"/>
              <a:t>Graphical Rubric for </a:t>
            </a:r>
            <a:r>
              <a:rPr lang="en-US" sz="3200" dirty="0" err="1"/>
              <a:t>MyDesign</a:t>
            </a:r>
            <a:endParaRPr lang="en-US" sz="3200" dirty="0"/>
          </a:p>
        </p:txBody>
      </p:sp>
    </p:spTree>
    <p:extLst>
      <p:ext uri="{BB962C8B-B14F-4D97-AF65-F5344CB8AC3E}">
        <p14:creationId xmlns:p14="http://schemas.microsoft.com/office/powerpoint/2010/main" val="1395102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5696261" y="1"/>
            <a:ext cx="4961745" cy="6858000"/>
          </a:xfrm>
          <a:prstGeom prst="rect">
            <a:avLst/>
          </a:prstGeom>
        </p:spPr>
      </p:pic>
      <p:sp>
        <p:nvSpPr>
          <p:cNvPr id="3" name="TextBox 2"/>
          <p:cNvSpPr txBox="1"/>
          <p:nvPr/>
        </p:nvSpPr>
        <p:spPr>
          <a:xfrm>
            <a:off x="434714" y="3105835"/>
            <a:ext cx="4676932" cy="1384995"/>
          </a:xfrm>
          <a:prstGeom prst="rect">
            <a:avLst/>
          </a:prstGeom>
          <a:noFill/>
        </p:spPr>
        <p:txBody>
          <a:bodyPr wrap="square" rtlCol="0">
            <a:spAutoFit/>
          </a:bodyPr>
          <a:lstStyle/>
          <a:p>
            <a:pPr algn="ctr"/>
            <a:r>
              <a:rPr lang="en-US" sz="2800" b="1" i="1" dirty="0"/>
              <a:t>Engineering Design Process Portfolio Scoring Rubric (EDPPSR) </a:t>
            </a:r>
          </a:p>
        </p:txBody>
      </p:sp>
    </p:spTree>
    <p:extLst>
      <p:ext uri="{BB962C8B-B14F-4D97-AF65-F5344CB8AC3E}">
        <p14:creationId xmlns:p14="http://schemas.microsoft.com/office/powerpoint/2010/main" val="2113701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Screen15.ps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7074" y="0"/>
            <a:ext cx="8404926" cy="6494715"/>
          </a:xfrm>
          <a:prstGeom prst="rect">
            <a:avLst/>
          </a:prstGeom>
        </p:spPr>
      </p:pic>
      <p:sp>
        <p:nvSpPr>
          <p:cNvPr id="3" name="TextBox 2"/>
          <p:cNvSpPr txBox="1"/>
          <p:nvPr/>
        </p:nvSpPr>
        <p:spPr>
          <a:xfrm>
            <a:off x="652174" y="3567063"/>
            <a:ext cx="2575991" cy="1477328"/>
          </a:xfrm>
          <a:prstGeom prst="rect">
            <a:avLst/>
          </a:prstGeom>
          <a:noFill/>
        </p:spPr>
        <p:txBody>
          <a:bodyPr wrap="square" rtlCol="0">
            <a:spAutoFit/>
          </a:bodyPr>
          <a:lstStyle/>
          <a:p>
            <a:r>
              <a:rPr lang="en-US" b="1" dirty="0">
                <a:solidFill>
                  <a:srgbClr val="FF0000"/>
                </a:solidFill>
              </a:rPr>
              <a:t>Information in this and the following two screens are available from either the Student or Teacher Dashboard</a:t>
            </a:r>
          </a:p>
        </p:txBody>
      </p:sp>
      <p:sp>
        <p:nvSpPr>
          <p:cNvPr id="5" name="TextBox 4"/>
          <p:cNvSpPr txBox="1"/>
          <p:nvPr/>
        </p:nvSpPr>
        <p:spPr>
          <a:xfrm>
            <a:off x="652173" y="1770029"/>
            <a:ext cx="2575991" cy="1200329"/>
          </a:xfrm>
          <a:prstGeom prst="rect">
            <a:avLst/>
          </a:prstGeom>
          <a:noFill/>
        </p:spPr>
        <p:txBody>
          <a:bodyPr wrap="square" rtlCol="0">
            <a:spAutoFit/>
          </a:bodyPr>
          <a:lstStyle/>
          <a:p>
            <a:r>
              <a:rPr lang="en-US" b="1" dirty="0">
                <a:solidFill>
                  <a:srgbClr val="FF0000"/>
                </a:solidFill>
              </a:rPr>
              <a:t>Descriptions of each of the four Design Components.  Select to see Design Steps for each</a:t>
            </a:r>
          </a:p>
        </p:txBody>
      </p:sp>
      <p:cxnSp>
        <p:nvCxnSpPr>
          <p:cNvPr id="6" name="Straight Arrow Connector 5"/>
          <p:cNvCxnSpPr/>
          <p:nvPr/>
        </p:nvCxnSpPr>
        <p:spPr>
          <a:xfrm>
            <a:off x="3332747" y="2514600"/>
            <a:ext cx="914400" cy="1323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399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657600" y="0"/>
            <a:ext cx="8534400" cy="4610100"/>
          </a:xfrm>
          <a:prstGeom prst="rect">
            <a:avLst/>
          </a:prstGeom>
        </p:spPr>
      </p:pic>
      <p:sp>
        <p:nvSpPr>
          <p:cNvPr id="3" name="TextBox 2"/>
          <p:cNvSpPr txBox="1"/>
          <p:nvPr/>
        </p:nvSpPr>
        <p:spPr>
          <a:xfrm>
            <a:off x="628109" y="4009935"/>
            <a:ext cx="2575991" cy="1754326"/>
          </a:xfrm>
          <a:prstGeom prst="rect">
            <a:avLst/>
          </a:prstGeom>
          <a:noFill/>
        </p:spPr>
        <p:txBody>
          <a:bodyPr wrap="square" rtlCol="0">
            <a:spAutoFit/>
          </a:bodyPr>
          <a:lstStyle/>
          <a:p>
            <a:r>
              <a:rPr lang="en-US" b="1" dirty="0">
                <a:solidFill>
                  <a:srgbClr val="FF0000"/>
                </a:solidFill>
              </a:rPr>
              <a:t>Representative example of Design Steps within a Design Component.  This example is for Component II.  Select to view rubric for each step.  </a:t>
            </a:r>
          </a:p>
        </p:txBody>
      </p:sp>
      <p:cxnSp>
        <p:nvCxnSpPr>
          <p:cNvPr id="4" name="Straight Arrow Connector 3"/>
          <p:cNvCxnSpPr/>
          <p:nvPr/>
        </p:nvCxnSpPr>
        <p:spPr>
          <a:xfrm flipV="1">
            <a:off x="3204100" y="3176337"/>
            <a:ext cx="982889" cy="121518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923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57600" y="0"/>
            <a:ext cx="8534400" cy="4800600"/>
          </a:xfrm>
          <a:prstGeom prst="rect">
            <a:avLst/>
          </a:prstGeom>
        </p:spPr>
      </p:pic>
      <p:sp>
        <p:nvSpPr>
          <p:cNvPr id="3" name="TextBox 2"/>
          <p:cNvSpPr txBox="1"/>
          <p:nvPr/>
        </p:nvSpPr>
        <p:spPr>
          <a:xfrm>
            <a:off x="628109" y="4009935"/>
            <a:ext cx="2575991" cy="2031325"/>
          </a:xfrm>
          <a:prstGeom prst="rect">
            <a:avLst/>
          </a:prstGeom>
          <a:noFill/>
        </p:spPr>
        <p:txBody>
          <a:bodyPr wrap="square" rtlCol="0">
            <a:spAutoFit/>
          </a:bodyPr>
          <a:lstStyle/>
          <a:p>
            <a:r>
              <a:rPr lang="en-US" b="1" dirty="0">
                <a:solidFill>
                  <a:srgbClr val="FF0000"/>
                </a:solidFill>
              </a:rPr>
              <a:t>Representative example of Rubric for each Design Step within a Design Component.  This example is for Component II, Design Step F. </a:t>
            </a:r>
          </a:p>
        </p:txBody>
      </p:sp>
      <p:cxnSp>
        <p:nvCxnSpPr>
          <p:cNvPr id="5" name="Straight Arrow Connector 4"/>
          <p:cNvCxnSpPr/>
          <p:nvPr/>
        </p:nvCxnSpPr>
        <p:spPr>
          <a:xfrm flipV="1">
            <a:off x="3204100" y="3176337"/>
            <a:ext cx="982889" cy="121518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1605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00790" y="900605"/>
            <a:ext cx="11646568" cy="5607064"/>
          </a:xfrm>
          <a:prstGeom prst="rect">
            <a:avLst/>
          </a:prstGeom>
        </p:spPr>
      </p:pic>
      <p:sp>
        <p:nvSpPr>
          <p:cNvPr id="4" name="TextBox 3"/>
          <p:cNvSpPr txBox="1"/>
          <p:nvPr/>
        </p:nvSpPr>
        <p:spPr>
          <a:xfrm>
            <a:off x="8889726" y="2045420"/>
            <a:ext cx="2575991" cy="2308324"/>
          </a:xfrm>
          <a:prstGeom prst="rect">
            <a:avLst/>
          </a:prstGeom>
          <a:noFill/>
        </p:spPr>
        <p:txBody>
          <a:bodyPr wrap="square" rtlCol="0">
            <a:spAutoFit/>
          </a:bodyPr>
          <a:lstStyle/>
          <a:p>
            <a:r>
              <a:rPr lang="en-US" b="1" dirty="0">
                <a:solidFill>
                  <a:srgbClr val="FF0000"/>
                </a:solidFill>
              </a:rPr>
              <a:t>Design Guidance:</a:t>
            </a:r>
          </a:p>
          <a:p>
            <a:pPr marL="285750" indent="-285750">
              <a:buFont typeface="Arial" panose="020B0604020202020204" pitchFamily="34" charset="0"/>
              <a:buChar char="•"/>
            </a:pPr>
            <a:r>
              <a:rPr lang="en-US" b="1" dirty="0">
                <a:solidFill>
                  <a:srgbClr val="FF0000"/>
                </a:solidFill>
              </a:rPr>
              <a:t>EDPPSR</a:t>
            </a:r>
          </a:p>
          <a:p>
            <a:pPr marL="285750" indent="-285750">
              <a:buFont typeface="Arial" panose="020B0604020202020204" pitchFamily="34" charset="0"/>
              <a:buChar char="•"/>
            </a:pPr>
            <a:r>
              <a:rPr lang="en-US" b="1" dirty="0">
                <a:solidFill>
                  <a:srgbClr val="FF0000"/>
                </a:solidFill>
              </a:rPr>
              <a:t>3</a:t>
            </a:r>
            <a:r>
              <a:rPr lang="en-US" b="1" baseline="30000" dirty="0">
                <a:solidFill>
                  <a:srgbClr val="FF0000"/>
                </a:solidFill>
              </a:rPr>
              <a:t>rd</a:t>
            </a:r>
            <a:r>
              <a:rPr lang="en-US" b="1" dirty="0">
                <a:solidFill>
                  <a:srgbClr val="FF0000"/>
                </a:solidFill>
              </a:rPr>
              <a:t> Party Apps</a:t>
            </a:r>
          </a:p>
          <a:p>
            <a:pPr marL="285750" indent="-285750">
              <a:buFont typeface="Arial" panose="020B0604020202020204" pitchFamily="34" charset="0"/>
              <a:buChar char="•"/>
            </a:pPr>
            <a:r>
              <a:rPr lang="en-US" b="1" dirty="0">
                <a:solidFill>
                  <a:srgbClr val="FF0000"/>
                </a:solidFill>
              </a:rPr>
              <a:t>Examples/Resources/Tutorials</a:t>
            </a:r>
          </a:p>
          <a:p>
            <a:pPr marL="285750" indent="-285750">
              <a:buFont typeface="Arial" panose="020B0604020202020204" pitchFamily="34" charset="0"/>
              <a:buChar char="•"/>
            </a:pPr>
            <a:r>
              <a:rPr lang="en-US" b="1" dirty="0">
                <a:solidFill>
                  <a:srgbClr val="FF0000"/>
                </a:solidFill>
              </a:rPr>
              <a:t>Collaboration</a:t>
            </a:r>
          </a:p>
          <a:p>
            <a:pPr marL="285750" indent="-285750">
              <a:buFont typeface="Arial" panose="020B0604020202020204" pitchFamily="34" charset="0"/>
              <a:buChar char="•"/>
            </a:pPr>
            <a:r>
              <a:rPr lang="en-US" b="1" dirty="0">
                <a:solidFill>
                  <a:srgbClr val="FF0000"/>
                </a:solidFill>
              </a:rPr>
              <a:t>Work Product Release</a:t>
            </a:r>
          </a:p>
          <a:p>
            <a:pPr marL="285750" indent="-285750">
              <a:buFont typeface="Arial" panose="020B0604020202020204" pitchFamily="34" charset="0"/>
              <a:buChar char="•"/>
            </a:pPr>
            <a:r>
              <a:rPr lang="en-US" b="1" dirty="0">
                <a:solidFill>
                  <a:srgbClr val="FF0000"/>
                </a:solidFill>
              </a:rPr>
              <a:t>Progress Review</a:t>
            </a:r>
          </a:p>
        </p:txBody>
      </p:sp>
      <p:sp>
        <p:nvSpPr>
          <p:cNvPr id="8" name="Title 7"/>
          <p:cNvSpPr>
            <a:spLocks noGrp="1"/>
          </p:cNvSpPr>
          <p:nvPr>
            <p:ph type="title"/>
          </p:nvPr>
        </p:nvSpPr>
        <p:spPr>
          <a:xfrm>
            <a:off x="1299832" y="193575"/>
            <a:ext cx="9648903" cy="1325563"/>
          </a:xfrm>
        </p:spPr>
        <p:txBody>
          <a:bodyPr/>
          <a:lstStyle/>
          <a:p>
            <a:pPr algn="ctr"/>
            <a:r>
              <a:rPr lang="en-US" b="1" i="1" dirty="0"/>
              <a:t>Student Dashboard Screen</a:t>
            </a:r>
          </a:p>
        </p:txBody>
      </p:sp>
      <p:cxnSp>
        <p:nvCxnSpPr>
          <p:cNvPr id="10" name="Straight Arrow Connector 9"/>
          <p:cNvCxnSpPr/>
          <p:nvPr/>
        </p:nvCxnSpPr>
        <p:spPr>
          <a:xfrm flipH="1" flipV="1">
            <a:off x="2261937" y="2226168"/>
            <a:ext cx="6304548" cy="78172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3387969" y="1519138"/>
            <a:ext cx="1629508" cy="2627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22607" y="1349197"/>
            <a:ext cx="2575991" cy="369332"/>
          </a:xfrm>
          <a:prstGeom prst="rect">
            <a:avLst/>
          </a:prstGeom>
          <a:noFill/>
        </p:spPr>
        <p:txBody>
          <a:bodyPr wrap="square" rtlCol="0">
            <a:spAutoFit/>
          </a:bodyPr>
          <a:lstStyle/>
          <a:p>
            <a:r>
              <a:rPr lang="en-US" b="1" dirty="0">
                <a:solidFill>
                  <a:srgbClr val="FF0000"/>
                </a:solidFill>
              </a:rPr>
              <a:t>Progress Bar</a:t>
            </a:r>
          </a:p>
        </p:txBody>
      </p:sp>
    </p:spTree>
    <p:extLst>
      <p:ext uri="{BB962C8B-B14F-4D97-AF65-F5344CB8AC3E}">
        <p14:creationId xmlns:p14="http://schemas.microsoft.com/office/powerpoint/2010/main" val="2354189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t>3</a:t>
            </a:r>
            <a:r>
              <a:rPr lang="en-US" b="1" i="1" baseline="30000" dirty="0"/>
              <a:t>rd</a:t>
            </a:r>
            <a:r>
              <a:rPr lang="en-US" b="1" i="1" dirty="0"/>
              <a:t> Party Application Access Screens</a:t>
            </a:r>
            <a:endParaRPr lang="en-US" dirty="0"/>
          </a:p>
        </p:txBody>
      </p:sp>
    </p:spTree>
    <p:extLst>
      <p:ext uri="{BB962C8B-B14F-4D97-AF65-F5344CB8AC3E}">
        <p14:creationId xmlns:p14="http://schemas.microsoft.com/office/powerpoint/2010/main" val="2606811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t>3</a:t>
            </a:r>
            <a:r>
              <a:rPr lang="en-US" b="1" i="1" baseline="30000" dirty="0"/>
              <a:t>rd</a:t>
            </a:r>
            <a:r>
              <a:rPr lang="en-US" b="1" i="1" dirty="0"/>
              <a:t> Party App Recommendations Panel</a:t>
            </a:r>
            <a:endParaRPr lang="en-US" dirty="0"/>
          </a:p>
        </p:txBody>
      </p:sp>
      <p:pic>
        <p:nvPicPr>
          <p:cNvPr id="4" name="Picture 3"/>
          <p:cNvPicPr>
            <a:picLocks noChangeAspect="1"/>
          </p:cNvPicPr>
          <p:nvPr/>
        </p:nvPicPr>
        <p:blipFill>
          <a:blip r:embed="rId2"/>
          <a:stretch>
            <a:fillRect/>
          </a:stretch>
        </p:blipFill>
        <p:spPr>
          <a:xfrm>
            <a:off x="838199" y="1284850"/>
            <a:ext cx="10307741" cy="5164076"/>
          </a:xfrm>
          <a:prstGeom prst="rect">
            <a:avLst/>
          </a:prstGeom>
        </p:spPr>
      </p:pic>
      <p:sp>
        <p:nvSpPr>
          <p:cNvPr id="5" name="TextBox 4"/>
          <p:cNvSpPr txBox="1"/>
          <p:nvPr/>
        </p:nvSpPr>
        <p:spPr>
          <a:xfrm>
            <a:off x="263084" y="4391578"/>
            <a:ext cx="2575991" cy="2031325"/>
          </a:xfrm>
          <a:prstGeom prst="rect">
            <a:avLst/>
          </a:prstGeom>
          <a:noFill/>
        </p:spPr>
        <p:txBody>
          <a:bodyPr wrap="square" rtlCol="0">
            <a:spAutoFit/>
          </a:bodyPr>
          <a:lstStyle/>
          <a:p>
            <a:r>
              <a:rPr lang="en-US" b="1" dirty="0">
                <a:solidFill>
                  <a:srgbClr val="FF0000"/>
                </a:solidFill>
              </a:rPr>
              <a:t>Selection of </a:t>
            </a:r>
            <a:r>
              <a:rPr lang="en-US" b="1" dirty="0" err="1">
                <a:solidFill>
                  <a:srgbClr val="FF0000"/>
                </a:solidFill>
              </a:rPr>
              <a:t>MyApps</a:t>
            </a:r>
            <a:r>
              <a:rPr lang="en-US" b="1" dirty="0">
                <a:solidFill>
                  <a:srgbClr val="FF0000"/>
                </a:solidFill>
              </a:rPr>
              <a:t> displays a set of 3</a:t>
            </a:r>
            <a:r>
              <a:rPr lang="en-US" b="1" baseline="30000" dirty="0">
                <a:solidFill>
                  <a:srgbClr val="FF0000"/>
                </a:solidFill>
              </a:rPr>
              <a:t>rd</a:t>
            </a:r>
            <a:r>
              <a:rPr lang="en-US" b="1" dirty="0">
                <a:solidFill>
                  <a:srgbClr val="FF0000"/>
                </a:solidFill>
              </a:rPr>
              <a:t> Party Applications recommended for:</a:t>
            </a:r>
          </a:p>
          <a:p>
            <a:pPr marL="285750" indent="-285750">
              <a:buFont typeface="Arial" panose="020B0604020202020204" pitchFamily="34" charset="0"/>
              <a:buChar char="•"/>
            </a:pPr>
            <a:r>
              <a:rPr lang="en-US" b="1" dirty="0">
                <a:solidFill>
                  <a:srgbClr val="FF0000"/>
                </a:solidFill>
              </a:rPr>
              <a:t>Student Age</a:t>
            </a:r>
          </a:p>
          <a:p>
            <a:pPr marL="285750" indent="-285750">
              <a:buFont typeface="Arial" panose="020B0604020202020204" pitchFamily="34" charset="0"/>
              <a:buChar char="•"/>
            </a:pPr>
            <a:r>
              <a:rPr lang="en-US" b="1" dirty="0">
                <a:solidFill>
                  <a:srgbClr val="FF0000"/>
                </a:solidFill>
              </a:rPr>
              <a:t>Project Discipline</a:t>
            </a:r>
          </a:p>
          <a:p>
            <a:pPr marL="285750" indent="-285750">
              <a:buFont typeface="Arial" panose="020B0604020202020204" pitchFamily="34" charset="0"/>
              <a:buChar char="•"/>
            </a:pPr>
            <a:r>
              <a:rPr lang="en-US" b="1" dirty="0">
                <a:solidFill>
                  <a:srgbClr val="FF0000"/>
                </a:solidFill>
              </a:rPr>
              <a:t>Phase of Design</a:t>
            </a:r>
          </a:p>
        </p:txBody>
      </p:sp>
      <p:cxnSp>
        <p:nvCxnSpPr>
          <p:cNvPr id="6" name="Straight Arrow Connector 5"/>
          <p:cNvCxnSpPr/>
          <p:nvPr/>
        </p:nvCxnSpPr>
        <p:spPr>
          <a:xfrm flipV="1">
            <a:off x="1022684" y="2815389"/>
            <a:ext cx="276727" cy="13956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258694" y="1367522"/>
            <a:ext cx="2575991" cy="646331"/>
          </a:xfrm>
          <a:prstGeom prst="rect">
            <a:avLst/>
          </a:prstGeom>
          <a:noFill/>
        </p:spPr>
        <p:txBody>
          <a:bodyPr wrap="square" rtlCol="0">
            <a:spAutoFit/>
          </a:bodyPr>
          <a:lstStyle/>
          <a:p>
            <a:r>
              <a:rPr lang="en-US" b="1" dirty="0">
                <a:solidFill>
                  <a:srgbClr val="FF0000"/>
                </a:solidFill>
              </a:rPr>
              <a:t>Selecting app icon launches 3</a:t>
            </a:r>
            <a:r>
              <a:rPr lang="en-US" b="1" baseline="30000" dirty="0">
                <a:solidFill>
                  <a:srgbClr val="FF0000"/>
                </a:solidFill>
              </a:rPr>
              <a:t>rd</a:t>
            </a:r>
            <a:r>
              <a:rPr lang="en-US" b="1" dirty="0">
                <a:solidFill>
                  <a:srgbClr val="FF0000"/>
                </a:solidFill>
              </a:rPr>
              <a:t> party app</a:t>
            </a:r>
          </a:p>
        </p:txBody>
      </p:sp>
      <p:cxnSp>
        <p:nvCxnSpPr>
          <p:cNvPr id="10" name="Straight Arrow Connector 9"/>
          <p:cNvCxnSpPr/>
          <p:nvPr/>
        </p:nvCxnSpPr>
        <p:spPr>
          <a:xfrm flipH="1">
            <a:off x="5739063" y="2013853"/>
            <a:ext cx="3519632" cy="27008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607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343474" y="1404709"/>
            <a:ext cx="9288339" cy="5224691"/>
          </a:xfrm>
          <a:prstGeom prst="rect">
            <a:avLst/>
          </a:prstGeom>
        </p:spPr>
      </p:pic>
      <p:sp>
        <p:nvSpPr>
          <p:cNvPr id="2" name="Title 1"/>
          <p:cNvSpPr>
            <a:spLocks noGrp="1"/>
          </p:cNvSpPr>
          <p:nvPr>
            <p:ph type="title"/>
          </p:nvPr>
        </p:nvSpPr>
        <p:spPr/>
        <p:txBody>
          <a:bodyPr/>
          <a:lstStyle/>
          <a:p>
            <a:pPr algn="ctr"/>
            <a:r>
              <a:rPr lang="en-US" b="1" i="1" dirty="0"/>
              <a:t>3</a:t>
            </a:r>
            <a:r>
              <a:rPr lang="en-US" b="1" i="1" baseline="30000" dirty="0"/>
              <a:t>rd</a:t>
            </a:r>
            <a:r>
              <a:rPr lang="en-US" b="1" i="1" dirty="0"/>
              <a:t> Party App Screens</a:t>
            </a:r>
            <a:endParaRPr lang="en-US" dirty="0"/>
          </a:p>
        </p:txBody>
      </p:sp>
      <p:cxnSp>
        <p:nvCxnSpPr>
          <p:cNvPr id="6" name="Straight Arrow Connector 5"/>
          <p:cNvCxnSpPr/>
          <p:nvPr/>
        </p:nvCxnSpPr>
        <p:spPr>
          <a:xfrm>
            <a:off x="2445412" y="1070819"/>
            <a:ext cx="1841107" cy="20573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35952" y="482006"/>
            <a:ext cx="2575991" cy="646331"/>
          </a:xfrm>
          <a:prstGeom prst="rect">
            <a:avLst/>
          </a:prstGeom>
          <a:noFill/>
        </p:spPr>
        <p:txBody>
          <a:bodyPr wrap="square" rtlCol="0">
            <a:spAutoFit/>
          </a:bodyPr>
          <a:lstStyle/>
          <a:p>
            <a:r>
              <a:rPr lang="en-US" b="1" dirty="0">
                <a:solidFill>
                  <a:srgbClr val="FF0000"/>
                </a:solidFill>
              </a:rPr>
              <a:t>3</a:t>
            </a:r>
            <a:r>
              <a:rPr lang="en-US" b="1" baseline="30000" dirty="0">
                <a:solidFill>
                  <a:srgbClr val="FF0000"/>
                </a:solidFill>
              </a:rPr>
              <a:t>rd</a:t>
            </a:r>
            <a:r>
              <a:rPr lang="en-US" b="1" dirty="0">
                <a:solidFill>
                  <a:srgbClr val="FF0000"/>
                </a:solidFill>
              </a:rPr>
              <a:t> party apps launched from MyDesign</a:t>
            </a:r>
          </a:p>
        </p:txBody>
      </p:sp>
      <p:cxnSp>
        <p:nvCxnSpPr>
          <p:cNvPr id="10" name="Straight Arrow Connector 9"/>
          <p:cNvCxnSpPr/>
          <p:nvPr/>
        </p:nvCxnSpPr>
        <p:spPr>
          <a:xfrm>
            <a:off x="2617833" y="923849"/>
            <a:ext cx="4276262" cy="32150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14205" y="205006"/>
            <a:ext cx="2791967" cy="1200329"/>
          </a:xfrm>
          <a:prstGeom prst="rect">
            <a:avLst/>
          </a:prstGeom>
          <a:noFill/>
        </p:spPr>
        <p:txBody>
          <a:bodyPr wrap="square" rtlCol="0">
            <a:spAutoFit/>
          </a:bodyPr>
          <a:lstStyle/>
          <a:p>
            <a:r>
              <a:rPr lang="en-US" b="1" dirty="0">
                <a:solidFill>
                  <a:srgbClr val="FF0000"/>
                </a:solidFill>
              </a:rPr>
              <a:t>These 3</a:t>
            </a:r>
            <a:r>
              <a:rPr lang="en-US" b="1" baseline="30000" dirty="0">
                <a:solidFill>
                  <a:srgbClr val="FF0000"/>
                </a:solidFill>
              </a:rPr>
              <a:t>rd</a:t>
            </a:r>
            <a:r>
              <a:rPr lang="en-US" b="1" dirty="0">
                <a:solidFill>
                  <a:srgbClr val="FF0000"/>
                </a:solidFill>
              </a:rPr>
              <a:t> party apps support creation of 3D models and interface to the </a:t>
            </a:r>
            <a:r>
              <a:rPr lang="en-US" b="1" dirty="0" err="1">
                <a:solidFill>
                  <a:srgbClr val="FF0000"/>
                </a:solidFill>
              </a:rPr>
              <a:t>Ultimaker</a:t>
            </a:r>
            <a:r>
              <a:rPr lang="en-US" b="1" dirty="0">
                <a:solidFill>
                  <a:srgbClr val="FF0000"/>
                </a:solidFill>
              </a:rPr>
              <a:t> 2+ 3D printer</a:t>
            </a:r>
          </a:p>
        </p:txBody>
      </p:sp>
      <p:sp>
        <p:nvSpPr>
          <p:cNvPr id="18" name="TextBox 17"/>
          <p:cNvSpPr txBox="1"/>
          <p:nvPr/>
        </p:nvSpPr>
        <p:spPr>
          <a:xfrm>
            <a:off x="120317" y="4403559"/>
            <a:ext cx="2325096" cy="1477328"/>
          </a:xfrm>
          <a:prstGeom prst="rect">
            <a:avLst/>
          </a:prstGeom>
          <a:noFill/>
        </p:spPr>
        <p:txBody>
          <a:bodyPr wrap="square" rtlCol="0">
            <a:spAutoFit/>
          </a:bodyPr>
          <a:lstStyle/>
          <a:p>
            <a:r>
              <a:rPr lang="en-US" b="1" dirty="0">
                <a:solidFill>
                  <a:srgbClr val="FF0000"/>
                </a:solidFill>
              </a:rPr>
              <a:t>Documents created through the use of 3</a:t>
            </a:r>
            <a:r>
              <a:rPr lang="en-US" b="1" baseline="30000" dirty="0">
                <a:solidFill>
                  <a:srgbClr val="FF0000"/>
                </a:solidFill>
              </a:rPr>
              <a:t>rd</a:t>
            </a:r>
            <a:r>
              <a:rPr lang="en-US" b="1" dirty="0">
                <a:solidFill>
                  <a:srgbClr val="FF0000"/>
                </a:solidFill>
              </a:rPr>
              <a:t> party apps can be  saved to the student portfolio</a:t>
            </a:r>
          </a:p>
        </p:txBody>
      </p:sp>
    </p:spTree>
    <p:extLst>
      <p:ext uri="{BB962C8B-B14F-4D97-AF65-F5344CB8AC3E}">
        <p14:creationId xmlns:p14="http://schemas.microsoft.com/office/powerpoint/2010/main" val="2593286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t>Student Portfolio Work Product</a:t>
            </a:r>
            <a:br>
              <a:rPr lang="en-US" b="1" i="1" dirty="0"/>
            </a:br>
            <a:r>
              <a:rPr lang="en-US" b="1" i="1" dirty="0"/>
              <a:t> Release Screens</a:t>
            </a:r>
            <a:endParaRPr lang="en-US" dirty="0"/>
          </a:p>
        </p:txBody>
      </p:sp>
    </p:spTree>
    <p:extLst>
      <p:ext uri="{BB962C8B-B14F-4D97-AF65-F5344CB8AC3E}">
        <p14:creationId xmlns:p14="http://schemas.microsoft.com/office/powerpoint/2010/main" val="3460169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t>MyDesign Features</a:t>
            </a:r>
          </a:p>
        </p:txBody>
      </p:sp>
      <p:sp>
        <p:nvSpPr>
          <p:cNvPr id="3" name="Content Placeholder 2"/>
          <p:cNvSpPr>
            <a:spLocks noGrp="1"/>
          </p:cNvSpPr>
          <p:nvPr>
            <p:ph idx="1"/>
          </p:nvPr>
        </p:nvSpPr>
        <p:spPr/>
        <p:txBody>
          <a:bodyPr/>
          <a:lstStyle/>
          <a:p>
            <a:r>
              <a:rPr lang="en-US" dirty="0"/>
              <a:t>Student and Teacher Sign Up and Log In</a:t>
            </a:r>
          </a:p>
          <a:p>
            <a:r>
              <a:rPr lang="en-US" dirty="0"/>
              <a:t>Class Management</a:t>
            </a:r>
          </a:p>
          <a:p>
            <a:r>
              <a:rPr lang="en-US" dirty="0"/>
              <a:t>Student Design and Work Product Release</a:t>
            </a:r>
          </a:p>
          <a:p>
            <a:r>
              <a:rPr lang="en-US" dirty="0"/>
              <a:t>Teacher Assessment of Released Work Products</a:t>
            </a:r>
          </a:p>
          <a:p>
            <a:r>
              <a:rPr lang="en-US" dirty="0"/>
              <a:t>Progress Review</a:t>
            </a:r>
          </a:p>
        </p:txBody>
      </p:sp>
      <p:cxnSp>
        <p:nvCxnSpPr>
          <p:cNvPr id="4" name="Straight Arrow Connector 3"/>
          <p:cNvCxnSpPr/>
          <p:nvPr/>
        </p:nvCxnSpPr>
        <p:spPr>
          <a:xfrm flipH="1" flipV="1">
            <a:off x="8085259" y="4053991"/>
            <a:ext cx="636710" cy="1636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721968" y="4139045"/>
            <a:ext cx="1817077" cy="369332"/>
          </a:xfrm>
          <a:prstGeom prst="rect">
            <a:avLst/>
          </a:prstGeom>
          <a:noFill/>
        </p:spPr>
        <p:txBody>
          <a:bodyPr wrap="square" rtlCol="0">
            <a:spAutoFit/>
          </a:bodyPr>
          <a:lstStyle/>
          <a:p>
            <a:r>
              <a:rPr lang="en-US" b="1" dirty="0">
                <a:solidFill>
                  <a:srgbClr val="FF0000"/>
                </a:solidFill>
              </a:rPr>
              <a:t>Workshop #1 &amp; 3</a:t>
            </a:r>
          </a:p>
        </p:txBody>
      </p:sp>
      <p:cxnSp>
        <p:nvCxnSpPr>
          <p:cNvPr id="9" name="Straight Arrow Connector 8"/>
          <p:cNvCxnSpPr>
            <a:stCxn id="7" idx="1"/>
          </p:cNvCxnSpPr>
          <p:nvPr/>
        </p:nvCxnSpPr>
        <p:spPr>
          <a:xfrm flipH="1">
            <a:off x="3786556" y="4323711"/>
            <a:ext cx="4935412" cy="2632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7385539" y="3540370"/>
            <a:ext cx="1336429" cy="310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721968" y="3386776"/>
            <a:ext cx="1817077" cy="369332"/>
          </a:xfrm>
          <a:prstGeom prst="rect">
            <a:avLst/>
          </a:prstGeom>
          <a:noFill/>
        </p:spPr>
        <p:txBody>
          <a:bodyPr wrap="square" rtlCol="0">
            <a:spAutoFit/>
          </a:bodyPr>
          <a:lstStyle/>
          <a:p>
            <a:r>
              <a:rPr lang="en-US" b="1" dirty="0">
                <a:solidFill>
                  <a:srgbClr val="FF0000"/>
                </a:solidFill>
              </a:rPr>
              <a:t>Workshop #2</a:t>
            </a:r>
          </a:p>
        </p:txBody>
      </p:sp>
      <p:cxnSp>
        <p:nvCxnSpPr>
          <p:cNvPr id="18" name="Straight Arrow Connector 17"/>
          <p:cNvCxnSpPr/>
          <p:nvPr/>
        </p:nvCxnSpPr>
        <p:spPr>
          <a:xfrm flipH="1" flipV="1">
            <a:off x="4126523" y="2995106"/>
            <a:ext cx="4595446" cy="266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721968" y="2837072"/>
            <a:ext cx="1817077" cy="369332"/>
          </a:xfrm>
          <a:prstGeom prst="rect">
            <a:avLst/>
          </a:prstGeom>
          <a:noFill/>
        </p:spPr>
        <p:txBody>
          <a:bodyPr wrap="square" rtlCol="0">
            <a:spAutoFit/>
          </a:bodyPr>
          <a:lstStyle/>
          <a:p>
            <a:r>
              <a:rPr lang="en-US" b="1" dirty="0">
                <a:solidFill>
                  <a:srgbClr val="FF0000"/>
                </a:solidFill>
              </a:rPr>
              <a:t>Workshop #3 &amp; 4</a:t>
            </a:r>
          </a:p>
        </p:txBody>
      </p:sp>
      <p:sp>
        <p:nvSpPr>
          <p:cNvPr id="21" name="TextBox 20"/>
          <p:cNvSpPr txBox="1"/>
          <p:nvPr/>
        </p:nvSpPr>
        <p:spPr>
          <a:xfrm>
            <a:off x="8721967" y="2354523"/>
            <a:ext cx="1817077" cy="369332"/>
          </a:xfrm>
          <a:prstGeom prst="rect">
            <a:avLst/>
          </a:prstGeom>
          <a:noFill/>
        </p:spPr>
        <p:txBody>
          <a:bodyPr wrap="square" rtlCol="0">
            <a:spAutoFit/>
          </a:bodyPr>
          <a:lstStyle/>
          <a:p>
            <a:r>
              <a:rPr lang="en-US" b="1" dirty="0">
                <a:solidFill>
                  <a:srgbClr val="FF0000"/>
                </a:solidFill>
              </a:rPr>
              <a:t>Workshop All</a:t>
            </a:r>
          </a:p>
        </p:txBody>
      </p:sp>
      <p:cxnSp>
        <p:nvCxnSpPr>
          <p:cNvPr id="22" name="Straight Arrow Connector 21"/>
          <p:cNvCxnSpPr/>
          <p:nvPr/>
        </p:nvCxnSpPr>
        <p:spPr>
          <a:xfrm flipH="1" flipV="1">
            <a:off x="7010400" y="2512557"/>
            <a:ext cx="1684459" cy="261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062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53805" y="1408982"/>
            <a:ext cx="9145276" cy="5144218"/>
          </a:xfrm>
          <a:prstGeom prst="rect">
            <a:avLst/>
          </a:prstGeom>
        </p:spPr>
      </p:pic>
      <p:sp>
        <p:nvSpPr>
          <p:cNvPr id="4" name="TextBox 3"/>
          <p:cNvSpPr txBox="1"/>
          <p:nvPr/>
        </p:nvSpPr>
        <p:spPr>
          <a:xfrm>
            <a:off x="7481066" y="2470009"/>
            <a:ext cx="2436182" cy="1815882"/>
          </a:xfrm>
          <a:prstGeom prst="rect">
            <a:avLst/>
          </a:prstGeom>
          <a:noFill/>
        </p:spPr>
        <p:txBody>
          <a:bodyPr wrap="square" rtlCol="0">
            <a:spAutoFit/>
          </a:bodyPr>
          <a:lstStyle/>
          <a:p>
            <a:r>
              <a:rPr lang="en-US" sz="1600" b="1" dirty="0">
                <a:solidFill>
                  <a:srgbClr val="FF0000"/>
                </a:solidFill>
              </a:rPr>
              <a:t>Mouse-over rubric (design step) icons to view descriptions and click on design step to be associated with work product released for review</a:t>
            </a:r>
          </a:p>
        </p:txBody>
      </p:sp>
      <p:cxnSp>
        <p:nvCxnSpPr>
          <p:cNvPr id="5" name="Straight Arrow Connector 4"/>
          <p:cNvCxnSpPr/>
          <p:nvPr/>
        </p:nvCxnSpPr>
        <p:spPr>
          <a:xfrm flipH="1">
            <a:off x="5782962" y="2916195"/>
            <a:ext cx="1698104" cy="1729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616890" y="207233"/>
            <a:ext cx="10019106" cy="1325563"/>
          </a:xfrm>
        </p:spPr>
        <p:txBody>
          <a:bodyPr/>
          <a:lstStyle/>
          <a:p>
            <a:r>
              <a:rPr lang="en-US" b="1" i="1" dirty="0"/>
              <a:t>Portfolio Storage (i.e., Work Release) Screen</a:t>
            </a:r>
          </a:p>
        </p:txBody>
      </p:sp>
      <p:sp>
        <p:nvSpPr>
          <p:cNvPr id="10" name="TextBox 9"/>
          <p:cNvSpPr txBox="1"/>
          <p:nvPr/>
        </p:nvSpPr>
        <p:spPr>
          <a:xfrm>
            <a:off x="454191" y="2510210"/>
            <a:ext cx="2436182" cy="338554"/>
          </a:xfrm>
          <a:prstGeom prst="rect">
            <a:avLst/>
          </a:prstGeom>
          <a:noFill/>
        </p:spPr>
        <p:txBody>
          <a:bodyPr wrap="square" rtlCol="0">
            <a:spAutoFit/>
          </a:bodyPr>
          <a:lstStyle/>
          <a:p>
            <a:r>
              <a:rPr lang="en-US" sz="1600" b="1" dirty="0">
                <a:solidFill>
                  <a:srgbClr val="FF0000"/>
                </a:solidFill>
              </a:rPr>
              <a:t>Add comments</a:t>
            </a:r>
          </a:p>
        </p:txBody>
      </p:sp>
      <p:cxnSp>
        <p:nvCxnSpPr>
          <p:cNvPr id="11" name="Straight Arrow Connector 10"/>
          <p:cNvCxnSpPr/>
          <p:nvPr/>
        </p:nvCxnSpPr>
        <p:spPr>
          <a:xfrm>
            <a:off x="1516402" y="2953265"/>
            <a:ext cx="1696355" cy="15693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782962" y="5390311"/>
            <a:ext cx="2436182" cy="830997"/>
          </a:xfrm>
          <a:prstGeom prst="rect">
            <a:avLst/>
          </a:prstGeom>
          <a:noFill/>
        </p:spPr>
        <p:txBody>
          <a:bodyPr wrap="square" rtlCol="0">
            <a:spAutoFit/>
          </a:bodyPr>
          <a:lstStyle/>
          <a:p>
            <a:r>
              <a:rPr lang="en-US" sz="1600" b="1" dirty="0">
                <a:solidFill>
                  <a:srgbClr val="FF0000"/>
                </a:solidFill>
              </a:rPr>
              <a:t>Select “Choose File” to browse directories for work product to release</a:t>
            </a:r>
          </a:p>
        </p:txBody>
      </p:sp>
      <p:cxnSp>
        <p:nvCxnSpPr>
          <p:cNvPr id="14" name="Straight Arrow Connector 13"/>
          <p:cNvCxnSpPr/>
          <p:nvPr/>
        </p:nvCxnSpPr>
        <p:spPr>
          <a:xfrm flipH="1" flipV="1">
            <a:off x="4349578" y="5390311"/>
            <a:ext cx="1276865" cy="1692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99783" y="1210999"/>
            <a:ext cx="3202539" cy="338554"/>
          </a:xfrm>
          <a:prstGeom prst="rect">
            <a:avLst/>
          </a:prstGeom>
          <a:noFill/>
        </p:spPr>
        <p:txBody>
          <a:bodyPr wrap="square" rtlCol="0">
            <a:spAutoFit/>
          </a:bodyPr>
          <a:lstStyle/>
          <a:p>
            <a:r>
              <a:rPr lang="en-US" sz="1600" b="1" dirty="0">
                <a:solidFill>
                  <a:srgbClr val="FF0000"/>
                </a:solidFill>
              </a:rPr>
              <a:t>Screen appears in separate tab</a:t>
            </a:r>
          </a:p>
        </p:txBody>
      </p:sp>
      <p:cxnSp>
        <p:nvCxnSpPr>
          <p:cNvPr id="17" name="Straight Arrow Connector 16"/>
          <p:cNvCxnSpPr>
            <a:stCxn id="16" idx="1"/>
          </p:cNvCxnSpPr>
          <p:nvPr/>
        </p:nvCxnSpPr>
        <p:spPr>
          <a:xfrm flipH="1">
            <a:off x="3701679" y="1380276"/>
            <a:ext cx="1698104" cy="1152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84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0324" y="1532796"/>
            <a:ext cx="9145276" cy="5144218"/>
          </a:xfrm>
          <a:prstGeom prst="rect">
            <a:avLst/>
          </a:prstGeom>
        </p:spPr>
      </p:pic>
      <p:sp>
        <p:nvSpPr>
          <p:cNvPr id="4" name="TextBox 3"/>
          <p:cNvSpPr txBox="1"/>
          <p:nvPr/>
        </p:nvSpPr>
        <p:spPr>
          <a:xfrm>
            <a:off x="7481066" y="2470009"/>
            <a:ext cx="2436182" cy="830997"/>
          </a:xfrm>
          <a:prstGeom prst="rect">
            <a:avLst/>
          </a:prstGeom>
          <a:noFill/>
        </p:spPr>
        <p:txBody>
          <a:bodyPr wrap="square" rtlCol="0">
            <a:spAutoFit/>
          </a:bodyPr>
          <a:lstStyle/>
          <a:p>
            <a:r>
              <a:rPr lang="en-US" sz="1600" b="1" dirty="0">
                <a:solidFill>
                  <a:srgbClr val="FF0000"/>
                </a:solidFill>
              </a:rPr>
              <a:t>Browse through directories and select a file to download</a:t>
            </a:r>
          </a:p>
        </p:txBody>
      </p:sp>
      <p:sp>
        <p:nvSpPr>
          <p:cNvPr id="8" name="Title 7"/>
          <p:cNvSpPr>
            <a:spLocks noGrp="1"/>
          </p:cNvSpPr>
          <p:nvPr>
            <p:ph type="title"/>
          </p:nvPr>
        </p:nvSpPr>
        <p:spPr>
          <a:xfrm>
            <a:off x="616890" y="207233"/>
            <a:ext cx="10019106" cy="1325563"/>
          </a:xfrm>
        </p:spPr>
        <p:txBody>
          <a:bodyPr/>
          <a:lstStyle/>
          <a:p>
            <a:pPr algn="ctr"/>
            <a:r>
              <a:rPr lang="en-US" b="1" i="1" dirty="0"/>
              <a:t>Portfolio Storage Screen</a:t>
            </a:r>
            <a:br>
              <a:rPr lang="en-US" b="1" i="1" dirty="0"/>
            </a:br>
            <a:r>
              <a:rPr lang="en-US" b="1" i="1" dirty="0"/>
              <a:t>(with directory browser)</a:t>
            </a:r>
          </a:p>
        </p:txBody>
      </p:sp>
      <p:sp>
        <p:nvSpPr>
          <p:cNvPr id="13" name="TextBox 12"/>
          <p:cNvSpPr txBox="1"/>
          <p:nvPr/>
        </p:nvSpPr>
        <p:spPr>
          <a:xfrm>
            <a:off x="5782962" y="5390311"/>
            <a:ext cx="2798330" cy="338554"/>
          </a:xfrm>
          <a:prstGeom prst="rect">
            <a:avLst/>
          </a:prstGeom>
          <a:noFill/>
        </p:spPr>
        <p:txBody>
          <a:bodyPr wrap="square" rtlCol="0">
            <a:spAutoFit/>
          </a:bodyPr>
          <a:lstStyle/>
          <a:p>
            <a:r>
              <a:rPr lang="en-US" sz="1600" b="1" dirty="0">
                <a:solidFill>
                  <a:srgbClr val="FF0000"/>
                </a:solidFill>
              </a:rPr>
              <a:t>Select “Open” for selected file</a:t>
            </a:r>
          </a:p>
        </p:txBody>
      </p:sp>
      <p:cxnSp>
        <p:nvCxnSpPr>
          <p:cNvPr id="14" name="Straight Arrow Connector 13"/>
          <p:cNvCxnSpPr/>
          <p:nvPr/>
        </p:nvCxnSpPr>
        <p:spPr>
          <a:xfrm flipH="1" flipV="1">
            <a:off x="5193323" y="2885507"/>
            <a:ext cx="1988805" cy="1148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9192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90720" y="1532796"/>
            <a:ext cx="9145276" cy="5144218"/>
          </a:xfrm>
          <a:prstGeom prst="rect">
            <a:avLst/>
          </a:prstGeom>
        </p:spPr>
      </p:pic>
      <p:sp>
        <p:nvSpPr>
          <p:cNvPr id="4" name="TextBox 3"/>
          <p:cNvSpPr txBox="1"/>
          <p:nvPr/>
        </p:nvSpPr>
        <p:spPr>
          <a:xfrm>
            <a:off x="7363201" y="2573923"/>
            <a:ext cx="2436182" cy="338554"/>
          </a:xfrm>
          <a:prstGeom prst="rect">
            <a:avLst/>
          </a:prstGeom>
          <a:noFill/>
        </p:spPr>
        <p:txBody>
          <a:bodyPr wrap="square" rtlCol="0">
            <a:spAutoFit/>
          </a:bodyPr>
          <a:lstStyle/>
          <a:p>
            <a:r>
              <a:rPr lang="en-US" sz="1600" b="1" dirty="0">
                <a:solidFill>
                  <a:srgbClr val="FF0000"/>
                </a:solidFill>
              </a:rPr>
              <a:t>Step C selected</a:t>
            </a:r>
          </a:p>
        </p:txBody>
      </p:sp>
      <p:sp>
        <p:nvSpPr>
          <p:cNvPr id="8" name="Title 7"/>
          <p:cNvSpPr>
            <a:spLocks noGrp="1"/>
          </p:cNvSpPr>
          <p:nvPr>
            <p:ph type="title"/>
          </p:nvPr>
        </p:nvSpPr>
        <p:spPr>
          <a:xfrm>
            <a:off x="616890" y="207233"/>
            <a:ext cx="10019106" cy="1325563"/>
          </a:xfrm>
        </p:spPr>
        <p:txBody>
          <a:bodyPr/>
          <a:lstStyle/>
          <a:p>
            <a:pPr algn="ctr"/>
            <a:r>
              <a:rPr lang="en-US" b="1" i="1" dirty="0"/>
              <a:t>Portfolio Storage Screen</a:t>
            </a:r>
            <a:br>
              <a:rPr lang="en-US" b="1" i="1" dirty="0"/>
            </a:br>
            <a:r>
              <a:rPr lang="en-US" b="1" i="1" dirty="0"/>
              <a:t>(ready to submit)</a:t>
            </a:r>
          </a:p>
        </p:txBody>
      </p:sp>
      <p:sp>
        <p:nvSpPr>
          <p:cNvPr id="13" name="TextBox 12"/>
          <p:cNvSpPr txBox="1"/>
          <p:nvPr/>
        </p:nvSpPr>
        <p:spPr>
          <a:xfrm>
            <a:off x="6063358" y="5034335"/>
            <a:ext cx="3829961" cy="338554"/>
          </a:xfrm>
          <a:prstGeom prst="rect">
            <a:avLst/>
          </a:prstGeom>
          <a:noFill/>
        </p:spPr>
        <p:txBody>
          <a:bodyPr wrap="square" rtlCol="0">
            <a:spAutoFit/>
          </a:bodyPr>
          <a:lstStyle/>
          <a:p>
            <a:r>
              <a:rPr lang="en-US" sz="1600" b="1" dirty="0">
                <a:solidFill>
                  <a:srgbClr val="FF0000"/>
                </a:solidFill>
              </a:rPr>
              <a:t>File:  must be PDF and less than 2 MB size</a:t>
            </a:r>
          </a:p>
        </p:txBody>
      </p:sp>
      <p:cxnSp>
        <p:nvCxnSpPr>
          <p:cNvPr id="14" name="Straight Arrow Connector 13"/>
          <p:cNvCxnSpPr/>
          <p:nvPr/>
        </p:nvCxnSpPr>
        <p:spPr>
          <a:xfrm flipH="1">
            <a:off x="6154615" y="2743200"/>
            <a:ext cx="1027512"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539047" y="4238040"/>
            <a:ext cx="2660030" cy="338554"/>
          </a:xfrm>
          <a:prstGeom prst="rect">
            <a:avLst/>
          </a:prstGeom>
          <a:noFill/>
        </p:spPr>
        <p:txBody>
          <a:bodyPr wrap="square" rtlCol="0">
            <a:spAutoFit/>
          </a:bodyPr>
          <a:lstStyle/>
          <a:p>
            <a:r>
              <a:rPr lang="en-US" sz="1600" b="1" dirty="0">
                <a:solidFill>
                  <a:srgbClr val="FF0000"/>
                </a:solidFill>
              </a:rPr>
              <a:t>(Optional) comments added</a:t>
            </a:r>
          </a:p>
        </p:txBody>
      </p:sp>
      <p:cxnSp>
        <p:nvCxnSpPr>
          <p:cNvPr id="11" name="Straight Arrow Connector 10"/>
          <p:cNvCxnSpPr/>
          <p:nvPr/>
        </p:nvCxnSpPr>
        <p:spPr>
          <a:xfrm flipH="1">
            <a:off x="6330461" y="4407317"/>
            <a:ext cx="1027512"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462954" y="5196481"/>
            <a:ext cx="600404" cy="71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964036" y="5461788"/>
            <a:ext cx="2436182" cy="584775"/>
          </a:xfrm>
          <a:prstGeom prst="rect">
            <a:avLst/>
          </a:prstGeom>
          <a:noFill/>
        </p:spPr>
        <p:txBody>
          <a:bodyPr wrap="square" rtlCol="0">
            <a:spAutoFit/>
          </a:bodyPr>
          <a:lstStyle/>
          <a:p>
            <a:r>
              <a:rPr lang="en-US" sz="1600" b="1" dirty="0">
                <a:solidFill>
                  <a:srgbClr val="FF0000"/>
                </a:solidFill>
              </a:rPr>
              <a:t>Select “Submit” to release document for review</a:t>
            </a:r>
          </a:p>
        </p:txBody>
      </p:sp>
      <p:cxnSp>
        <p:nvCxnSpPr>
          <p:cNvPr id="16" name="Straight Arrow Connector 15"/>
          <p:cNvCxnSpPr/>
          <p:nvPr/>
        </p:nvCxnSpPr>
        <p:spPr>
          <a:xfrm flipH="1">
            <a:off x="4755450" y="5631065"/>
            <a:ext cx="1027512"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3039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90720" y="1532796"/>
            <a:ext cx="9145276" cy="5144218"/>
          </a:xfrm>
          <a:prstGeom prst="rect">
            <a:avLst/>
          </a:prstGeom>
        </p:spPr>
      </p:pic>
      <p:sp>
        <p:nvSpPr>
          <p:cNvPr id="4" name="TextBox 3"/>
          <p:cNvSpPr txBox="1"/>
          <p:nvPr/>
        </p:nvSpPr>
        <p:spPr>
          <a:xfrm>
            <a:off x="8980986" y="736501"/>
            <a:ext cx="2436182" cy="338554"/>
          </a:xfrm>
          <a:prstGeom prst="rect">
            <a:avLst/>
          </a:prstGeom>
          <a:noFill/>
        </p:spPr>
        <p:txBody>
          <a:bodyPr wrap="square" rtlCol="0">
            <a:spAutoFit/>
          </a:bodyPr>
          <a:lstStyle/>
          <a:p>
            <a:r>
              <a:rPr lang="en-US" sz="1600" b="1" dirty="0">
                <a:solidFill>
                  <a:srgbClr val="FF0000"/>
                </a:solidFill>
              </a:rPr>
              <a:t>Screen is cleared of data</a:t>
            </a:r>
          </a:p>
        </p:txBody>
      </p:sp>
      <p:sp>
        <p:nvSpPr>
          <p:cNvPr id="8" name="Title 7"/>
          <p:cNvSpPr>
            <a:spLocks noGrp="1"/>
          </p:cNvSpPr>
          <p:nvPr>
            <p:ph type="title"/>
          </p:nvPr>
        </p:nvSpPr>
        <p:spPr>
          <a:xfrm>
            <a:off x="616890" y="207233"/>
            <a:ext cx="10019106" cy="1325563"/>
          </a:xfrm>
        </p:spPr>
        <p:txBody>
          <a:bodyPr/>
          <a:lstStyle/>
          <a:p>
            <a:pPr algn="ctr"/>
            <a:r>
              <a:rPr lang="en-US" b="1" i="1" dirty="0"/>
              <a:t>Portfolio Storage Screen</a:t>
            </a:r>
            <a:br>
              <a:rPr lang="en-US" b="1" i="1" dirty="0"/>
            </a:br>
            <a:r>
              <a:rPr lang="en-US" b="1" i="1" dirty="0"/>
              <a:t>(after successful submit)</a:t>
            </a:r>
          </a:p>
        </p:txBody>
      </p:sp>
      <p:cxnSp>
        <p:nvCxnSpPr>
          <p:cNvPr id="14" name="Straight Arrow Connector 13"/>
          <p:cNvCxnSpPr/>
          <p:nvPr/>
        </p:nvCxnSpPr>
        <p:spPr>
          <a:xfrm flipH="1">
            <a:off x="6610865" y="1219287"/>
            <a:ext cx="2755558" cy="16390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0705" y="3026084"/>
            <a:ext cx="2660030" cy="1323439"/>
          </a:xfrm>
          <a:prstGeom prst="rect">
            <a:avLst/>
          </a:prstGeom>
          <a:noFill/>
        </p:spPr>
        <p:txBody>
          <a:bodyPr wrap="square" rtlCol="0">
            <a:spAutoFit/>
          </a:bodyPr>
          <a:lstStyle/>
          <a:p>
            <a:r>
              <a:rPr lang="en-US" sz="1600" b="1" dirty="0">
                <a:solidFill>
                  <a:srgbClr val="FF0000"/>
                </a:solidFill>
              </a:rPr>
              <a:t>Save another work product or exit Portfolio Storage tab and reselect Student Dashboard tab to continue work</a:t>
            </a:r>
          </a:p>
        </p:txBody>
      </p:sp>
      <p:cxnSp>
        <p:nvCxnSpPr>
          <p:cNvPr id="11" name="Straight Arrow Connector 10"/>
          <p:cNvCxnSpPr/>
          <p:nvPr/>
        </p:nvCxnSpPr>
        <p:spPr>
          <a:xfrm flipV="1">
            <a:off x="1334530" y="1677029"/>
            <a:ext cx="1223319" cy="13490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38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a:xfrm>
            <a:off x="616890" y="207233"/>
            <a:ext cx="10019106" cy="1325563"/>
          </a:xfrm>
        </p:spPr>
        <p:txBody>
          <a:bodyPr/>
          <a:lstStyle/>
          <a:p>
            <a:pPr algn="ctr"/>
            <a:r>
              <a:rPr lang="en-US" b="1" i="1" dirty="0"/>
              <a:t>Portfolio Status</a:t>
            </a:r>
          </a:p>
        </p:txBody>
      </p:sp>
      <p:pic>
        <p:nvPicPr>
          <p:cNvPr id="2" name="Picture 1"/>
          <p:cNvPicPr>
            <a:picLocks noChangeAspect="1"/>
          </p:cNvPicPr>
          <p:nvPr/>
        </p:nvPicPr>
        <p:blipFill>
          <a:blip r:embed="rId2"/>
          <a:stretch>
            <a:fillRect/>
          </a:stretch>
        </p:blipFill>
        <p:spPr>
          <a:xfrm>
            <a:off x="153426" y="1152492"/>
            <a:ext cx="11909137" cy="5343351"/>
          </a:xfrm>
          <a:prstGeom prst="rect">
            <a:avLst/>
          </a:prstGeom>
        </p:spPr>
      </p:pic>
      <p:sp>
        <p:nvSpPr>
          <p:cNvPr id="9" name="TextBox 8"/>
          <p:cNvSpPr txBox="1"/>
          <p:nvPr/>
        </p:nvSpPr>
        <p:spPr>
          <a:xfrm>
            <a:off x="2915937" y="4027127"/>
            <a:ext cx="2654684" cy="1569660"/>
          </a:xfrm>
          <a:prstGeom prst="rect">
            <a:avLst/>
          </a:prstGeom>
          <a:noFill/>
        </p:spPr>
        <p:txBody>
          <a:bodyPr wrap="square" rtlCol="0">
            <a:spAutoFit/>
          </a:bodyPr>
          <a:lstStyle/>
          <a:p>
            <a:r>
              <a:rPr lang="en-US" sz="1600" b="1" dirty="0">
                <a:solidFill>
                  <a:srgbClr val="FF0000"/>
                </a:solidFill>
              </a:rPr>
              <a:t>After returning to the Student Dashboard, the Student is presented with a table of all products released and their status (just released or graded)</a:t>
            </a:r>
          </a:p>
        </p:txBody>
      </p:sp>
      <p:cxnSp>
        <p:nvCxnSpPr>
          <p:cNvPr id="12" name="Straight Arrow Connector 11"/>
          <p:cNvCxnSpPr/>
          <p:nvPr/>
        </p:nvCxnSpPr>
        <p:spPr>
          <a:xfrm flipV="1">
            <a:off x="4089762" y="3248526"/>
            <a:ext cx="1480859" cy="7786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609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t>Student Progress Review Screens</a:t>
            </a:r>
          </a:p>
        </p:txBody>
      </p:sp>
    </p:spTree>
    <p:extLst>
      <p:ext uri="{BB962C8B-B14F-4D97-AF65-F5344CB8AC3E}">
        <p14:creationId xmlns:p14="http://schemas.microsoft.com/office/powerpoint/2010/main" val="1713619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300790" y="900605"/>
            <a:ext cx="11646568" cy="5607064"/>
          </a:xfrm>
          <a:prstGeom prst="rect">
            <a:avLst/>
          </a:prstGeom>
        </p:spPr>
      </p:pic>
      <p:cxnSp>
        <p:nvCxnSpPr>
          <p:cNvPr id="4" name="Straight Arrow Connector 3"/>
          <p:cNvCxnSpPr/>
          <p:nvPr/>
        </p:nvCxnSpPr>
        <p:spPr>
          <a:xfrm flipH="1">
            <a:off x="2069432" y="2781346"/>
            <a:ext cx="5222322" cy="14297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291754" y="2473569"/>
            <a:ext cx="2696308" cy="307777"/>
          </a:xfrm>
          <a:prstGeom prst="rect">
            <a:avLst/>
          </a:prstGeom>
          <a:noFill/>
        </p:spPr>
        <p:txBody>
          <a:bodyPr wrap="square" rtlCol="0">
            <a:spAutoFit/>
          </a:bodyPr>
          <a:lstStyle/>
          <a:p>
            <a:r>
              <a:rPr lang="en-US" sz="1400" b="1" dirty="0">
                <a:solidFill>
                  <a:srgbClr val="FF0000"/>
                </a:solidFill>
              </a:rPr>
              <a:t>Select to show progress panel</a:t>
            </a:r>
          </a:p>
        </p:txBody>
      </p:sp>
      <p:cxnSp>
        <p:nvCxnSpPr>
          <p:cNvPr id="11" name="Straight Arrow Connector 10"/>
          <p:cNvCxnSpPr/>
          <p:nvPr/>
        </p:nvCxnSpPr>
        <p:spPr>
          <a:xfrm flipH="1">
            <a:off x="3128211" y="1635860"/>
            <a:ext cx="2815389" cy="2530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43599" y="1467654"/>
            <a:ext cx="5099539" cy="307777"/>
          </a:xfrm>
          <a:prstGeom prst="rect">
            <a:avLst/>
          </a:prstGeom>
          <a:noFill/>
        </p:spPr>
        <p:txBody>
          <a:bodyPr wrap="square" rtlCol="0">
            <a:spAutoFit/>
          </a:bodyPr>
          <a:lstStyle/>
          <a:p>
            <a:r>
              <a:rPr lang="en-US" sz="1400" b="1" dirty="0">
                <a:solidFill>
                  <a:srgbClr val="FF0000"/>
                </a:solidFill>
              </a:rPr>
              <a:t>Percentage of Design Steps with at least on work product released</a:t>
            </a:r>
          </a:p>
        </p:txBody>
      </p:sp>
      <p:sp>
        <p:nvSpPr>
          <p:cNvPr id="2" name="Title 1"/>
          <p:cNvSpPr>
            <a:spLocks noGrp="1"/>
          </p:cNvSpPr>
          <p:nvPr>
            <p:ph type="title"/>
          </p:nvPr>
        </p:nvSpPr>
        <p:spPr>
          <a:xfrm>
            <a:off x="745481" y="141710"/>
            <a:ext cx="10051473" cy="1011815"/>
          </a:xfrm>
        </p:spPr>
        <p:txBody>
          <a:bodyPr/>
          <a:lstStyle/>
          <a:p>
            <a:pPr algn="ctr"/>
            <a:r>
              <a:rPr lang="en-US" b="1" i="1" dirty="0"/>
              <a:t>Student Dashboard Performance Review</a:t>
            </a:r>
          </a:p>
        </p:txBody>
      </p:sp>
    </p:spTree>
    <p:extLst>
      <p:ext uri="{BB962C8B-B14F-4D97-AF65-F5344CB8AC3E}">
        <p14:creationId xmlns:p14="http://schemas.microsoft.com/office/powerpoint/2010/main" val="1162121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87379" y="1134730"/>
            <a:ext cx="10106526" cy="4821985"/>
          </a:xfrm>
          <a:prstGeom prst="rect">
            <a:avLst/>
          </a:prstGeom>
        </p:spPr>
      </p:pic>
      <p:sp>
        <p:nvSpPr>
          <p:cNvPr id="61" name="TextBox 60"/>
          <p:cNvSpPr txBox="1"/>
          <p:nvPr/>
        </p:nvSpPr>
        <p:spPr>
          <a:xfrm>
            <a:off x="3823553" y="3878676"/>
            <a:ext cx="6033721" cy="307777"/>
          </a:xfrm>
          <a:prstGeom prst="rect">
            <a:avLst/>
          </a:prstGeom>
          <a:noFill/>
        </p:spPr>
        <p:txBody>
          <a:bodyPr wrap="square" rtlCol="0">
            <a:spAutoFit/>
          </a:bodyPr>
          <a:lstStyle/>
          <a:p>
            <a:r>
              <a:rPr lang="en-US" sz="1400" b="1" dirty="0">
                <a:solidFill>
                  <a:srgbClr val="FF0000"/>
                </a:solidFill>
              </a:rPr>
              <a:t>Select to view assessment scores on the work product assessment panel </a:t>
            </a:r>
          </a:p>
        </p:txBody>
      </p:sp>
      <p:cxnSp>
        <p:nvCxnSpPr>
          <p:cNvPr id="62" name="Straight Arrow Connector 61"/>
          <p:cNvCxnSpPr/>
          <p:nvPr/>
        </p:nvCxnSpPr>
        <p:spPr>
          <a:xfrm flipV="1">
            <a:off x="9276347" y="2470541"/>
            <a:ext cx="1319481" cy="14081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57603" y="246155"/>
            <a:ext cx="10051473" cy="1011815"/>
          </a:xfrm>
        </p:spPr>
        <p:txBody>
          <a:bodyPr/>
          <a:lstStyle/>
          <a:p>
            <a:pPr algn="ctr"/>
            <a:r>
              <a:rPr lang="en-US" b="1" i="1" dirty="0"/>
              <a:t>Released Work Product Review</a:t>
            </a:r>
            <a:endParaRPr lang="en-US" dirty="0"/>
          </a:p>
        </p:txBody>
      </p:sp>
    </p:spTree>
    <p:extLst>
      <p:ext uri="{BB962C8B-B14F-4D97-AF65-F5344CB8AC3E}">
        <p14:creationId xmlns:p14="http://schemas.microsoft.com/office/powerpoint/2010/main" val="1056770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06125" y="1058779"/>
            <a:ext cx="10648631" cy="5120690"/>
          </a:xfrm>
          <a:prstGeom prst="rect">
            <a:avLst/>
          </a:prstGeom>
        </p:spPr>
      </p:pic>
      <p:cxnSp>
        <p:nvCxnSpPr>
          <p:cNvPr id="26" name="Straight Arrow Connector 25"/>
          <p:cNvCxnSpPr/>
          <p:nvPr/>
        </p:nvCxnSpPr>
        <p:spPr>
          <a:xfrm flipV="1">
            <a:off x="2505162" y="3330001"/>
            <a:ext cx="2221713" cy="17901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281087" y="277739"/>
            <a:ext cx="10051473" cy="1011815"/>
          </a:xfrm>
        </p:spPr>
        <p:txBody>
          <a:bodyPr/>
          <a:lstStyle/>
          <a:p>
            <a:pPr algn="ctr"/>
            <a:r>
              <a:rPr lang="en-US" b="1" i="1" dirty="0"/>
              <a:t>Overview of Work Product Assessment</a:t>
            </a:r>
            <a:endParaRPr lang="en-US" dirty="0"/>
          </a:p>
        </p:txBody>
      </p:sp>
      <p:sp>
        <p:nvSpPr>
          <p:cNvPr id="36" name="TextBox 35"/>
          <p:cNvSpPr txBox="1"/>
          <p:nvPr/>
        </p:nvSpPr>
        <p:spPr>
          <a:xfrm>
            <a:off x="948516" y="5203551"/>
            <a:ext cx="1759755" cy="738664"/>
          </a:xfrm>
          <a:prstGeom prst="rect">
            <a:avLst/>
          </a:prstGeom>
          <a:noFill/>
        </p:spPr>
        <p:txBody>
          <a:bodyPr wrap="square" rtlCol="0">
            <a:spAutoFit/>
          </a:bodyPr>
          <a:lstStyle/>
          <a:p>
            <a:r>
              <a:rPr lang="en-US" sz="1400" b="1" dirty="0">
                <a:solidFill>
                  <a:srgbClr val="FF0000"/>
                </a:solidFill>
              </a:rPr>
              <a:t>Student and Teacher comments and overall score</a:t>
            </a:r>
          </a:p>
        </p:txBody>
      </p:sp>
      <p:sp>
        <p:nvSpPr>
          <p:cNvPr id="37" name="TextBox 36"/>
          <p:cNvSpPr txBox="1"/>
          <p:nvPr/>
        </p:nvSpPr>
        <p:spPr>
          <a:xfrm>
            <a:off x="491316" y="452110"/>
            <a:ext cx="1759755" cy="523220"/>
          </a:xfrm>
          <a:prstGeom prst="rect">
            <a:avLst/>
          </a:prstGeom>
          <a:noFill/>
        </p:spPr>
        <p:txBody>
          <a:bodyPr wrap="square" rtlCol="0">
            <a:spAutoFit/>
          </a:bodyPr>
          <a:lstStyle/>
          <a:p>
            <a:r>
              <a:rPr lang="en-US" sz="1400" b="1" dirty="0">
                <a:solidFill>
                  <a:srgbClr val="FF0000"/>
                </a:solidFill>
              </a:rPr>
              <a:t>Work Product Metadata</a:t>
            </a:r>
          </a:p>
        </p:txBody>
      </p:sp>
      <p:cxnSp>
        <p:nvCxnSpPr>
          <p:cNvPr id="38" name="Straight Arrow Connector 37"/>
          <p:cNvCxnSpPr/>
          <p:nvPr/>
        </p:nvCxnSpPr>
        <p:spPr>
          <a:xfrm>
            <a:off x="1564105" y="805060"/>
            <a:ext cx="1882114" cy="10780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2657562" y="2917932"/>
            <a:ext cx="3472878" cy="23545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2164268" y="2136837"/>
            <a:ext cx="3502606" cy="29832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138902" y="5004491"/>
            <a:ext cx="1759755" cy="523220"/>
          </a:xfrm>
          <a:prstGeom prst="rect">
            <a:avLst/>
          </a:prstGeom>
          <a:noFill/>
        </p:spPr>
        <p:txBody>
          <a:bodyPr wrap="square" rtlCol="0">
            <a:spAutoFit/>
          </a:bodyPr>
          <a:lstStyle/>
          <a:p>
            <a:r>
              <a:rPr lang="en-US" sz="1400" b="1" dirty="0">
                <a:solidFill>
                  <a:srgbClr val="FF0000"/>
                </a:solidFill>
              </a:rPr>
              <a:t>Select to view details of score</a:t>
            </a:r>
          </a:p>
        </p:txBody>
      </p:sp>
      <p:cxnSp>
        <p:nvCxnSpPr>
          <p:cNvPr id="43" name="Straight Arrow Connector 42"/>
          <p:cNvCxnSpPr/>
          <p:nvPr/>
        </p:nvCxnSpPr>
        <p:spPr>
          <a:xfrm flipV="1">
            <a:off x="6037357" y="4095218"/>
            <a:ext cx="2095990" cy="10252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921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2971" y="1133144"/>
            <a:ext cx="11034937" cy="5251108"/>
          </a:xfrm>
          <a:prstGeom prst="rect">
            <a:avLst/>
          </a:prstGeom>
        </p:spPr>
      </p:pic>
      <p:cxnSp>
        <p:nvCxnSpPr>
          <p:cNvPr id="26" name="Straight Arrow Connector 25"/>
          <p:cNvCxnSpPr/>
          <p:nvPr/>
        </p:nvCxnSpPr>
        <p:spPr>
          <a:xfrm flipV="1">
            <a:off x="2505162" y="3330001"/>
            <a:ext cx="2221713" cy="17901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281087" y="277739"/>
            <a:ext cx="10051473" cy="1011815"/>
          </a:xfrm>
        </p:spPr>
        <p:txBody>
          <a:bodyPr/>
          <a:lstStyle/>
          <a:p>
            <a:pPr algn="ctr"/>
            <a:r>
              <a:rPr lang="en-US" b="1" i="1" dirty="0"/>
              <a:t>Details of Work Product Assessment</a:t>
            </a:r>
            <a:endParaRPr lang="en-US" dirty="0"/>
          </a:p>
        </p:txBody>
      </p:sp>
      <p:sp>
        <p:nvSpPr>
          <p:cNvPr id="36" name="TextBox 35"/>
          <p:cNvSpPr txBox="1"/>
          <p:nvPr/>
        </p:nvSpPr>
        <p:spPr>
          <a:xfrm>
            <a:off x="948516" y="5203551"/>
            <a:ext cx="1842810" cy="307777"/>
          </a:xfrm>
          <a:prstGeom prst="rect">
            <a:avLst/>
          </a:prstGeom>
          <a:noFill/>
        </p:spPr>
        <p:txBody>
          <a:bodyPr wrap="square" rtlCol="0">
            <a:spAutoFit/>
          </a:bodyPr>
          <a:lstStyle/>
          <a:p>
            <a:r>
              <a:rPr lang="en-US" sz="1400" b="1" dirty="0">
                <a:solidFill>
                  <a:srgbClr val="FF0000"/>
                </a:solidFill>
              </a:rPr>
              <a:t>Work Product PDF File</a:t>
            </a:r>
          </a:p>
        </p:txBody>
      </p:sp>
      <p:sp>
        <p:nvSpPr>
          <p:cNvPr id="37" name="TextBox 36"/>
          <p:cNvSpPr txBox="1"/>
          <p:nvPr/>
        </p:nvSpPr>
        <p:spPr>
          <a:xfrm>
            <a:off x="527410" y="535559"/>
            <a:ext cx="1759755" cy="523220"/>
          </a:xfrm>
          <a:prstGeom prst="rect">
            <a:avLst/>
          </a:prstGeom>
          <a:noFill/>
        </p:spPr>
        <p:txBody>
          <a:bodyPr wrap="square" rtlCol="0">
            <a:spAutoFit/>
          </a:bodyPr>
          <a:lstStyle/>
          <a:p>
            <a:r>
              <a:rPr lang="en-US" sz="1400" b="1" dirty="0">
                <a:solidFill>
                  <a:srgbClr val="FF0000"/>
                </a:solidFill>
              </a:rPr>
              <a:t>Work Product Metadata</a:t>
            </a:r>
          </a:p>
        </p:txBody>
      </p:sp>
      <p:cxnSp>
        <p:nvCxnSpPr>
          <p:cNvPr id="38" name="Straight Arrow Connector 37"/>
          <p:cNvCxnSpPr/>
          <p:nvPr/>
        </p:nvCxnSpPr>
        <p:spPr>
          <a:xfrm>
            <a:off x="1564105" y="805060"/>
            <a:ext cx="1882114" cy="10780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247187" y="5357439"/>
            <a:ext cx="1888918" cy="523220"/>
          </a:xfrm>
          <a:prstGeom prst="rect">
            <a:avLst/>
          </a:prstGeom>
          <a:noFill/>
        </p:spPr>
        <p:txBody>
          <a:bodyPr wrap="square" rtlCol="0">
            <a:spAutoFit/>
          </a:bodyPr>
          <a:lstStyle/>
          <a:p>
            <a:r>
              <a:rPr lang="en-US" sz="1400" b="1" dirty="0">
                <a:solidFill>
                  <a:srgbClr val="FF0000"/>
                </a:solidFill>
              </a:rPr>
              <a:t>Details of assessment against rubric</a:t>
            </a:r>
          </a:p>
        </p:txBody>
      </p:sp>
      <p:cxnSp>
        <p:nvCxnSpPr>
          <p:cNvPr id="43" name="Straight Arrow Connector 42"/>
          <p:cNvCxnSpPr/>
          <p:nvPr/>
        </p:nvCxnSpPr>
        <p:spPr>
          <a:xfrm flipV="1">
            <a:off x="5630779" y="3551514"/>
            <a:ext cx="2213810" cy="18059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531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p:cNvSpPr/>
          <p:nvPr/>
        </p:nvSpPr>
        <p:spPr>
          <a:xfrm>
            <a:off x="1941874" y="2682441"/>
            <a:ext cx="967161" cy="850939"/>
          </a:xfrm>
          <a:prstGeom prst="ellipse">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Sign-up &amp; Login</a:t>
            </a:r>
          </a:p>
        </p:txBody>
      </p:sp>
      <p:sp>
        <p:nvSpPr>
          <p:cNvPr id="5" name="Oval 4"/>
          <p:cNvSpPr/>
          <p:nvPr/>
        </p:nvSpPr>
        <p:spPr>
          <a:xfrm>
            <a:off x="3367309" y="2853643"/>
            <a:ext cx="1477107" cy="549701"/>
          </a:xfrm>
          <a:prstGeom prst="ellipse">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Create/Select Project</a:t>
            </a:r>
          </a:p>
        </p:txBody>
      </p:sp>
      <p:sp>
        <p:nvSpPr>
          <p:cNvPr id="6" name="Oval 5"/>
          <p:cNvSpPr/>
          <p:nvPr/>
        </p:nvSpPr>
        <p:spPr>
          <a:xfrm>
            <a:off x="5180195" y="2853643"/>
            <a:ext cx="1494692" cy="549701"/>
          </a:xfrm>
          <a:prstGeom prst="ellipse">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Select Design Component</a:t>
            </a:r>
          </a:p>
        </p:txBody>
      </p:sp>
      <p:sp>
        <p:nvSpPr>
          <p:cNvPr id="7" name="Oval 6"/>
          <p:cNvSpPr/>
          <p:nvPr/>
        </p:nvSpPr>
        <p:spPr>
          <a:xfrm>
            <a:off x="7010667" y="2558238"/>
            <a:ext cx="2137772" cy="1159217"/>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Use MyDesign Guidance and Resources to Create &amp; Release Design Work</a:t>
            </a:r>
          </a:p>
        </p:txBody>
      </p:sp>
      <p:grpSp>
        <p:nvGrpSpPr>
          <p:cNvPr id="9" name="Group 8"/>
          <p:cNvGrpSpPr/>
          <p:nvPr/>
        </p:nvGrpSpPr>
        <p:grpSpPr>
          <a:xfrm>
            <a:off x="1059682" y="2682441"/>
            <a:ext cx="423918" cy="766706"/>
            <a:chOff x="1111902" y="3180432"/>
            <a:chExt cx="423918" cy="766706"/>
          </a:xfrm>
        </p:grpSpPr>
        <p:cxnSp>
          <p:nvCxnSpPr>
            <p:cNvPr id="10" name="Straight Connector 9"/>
            <p:cNvCxnSpPr/>
            <p:nvPr/>
          </p:nvCxnSpPr>
          <p:spPr>
            <a:xfrm>
              <a:off x="1317437" y="3363358"/>
              <a:ext cx="6424" cy="304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111902" y="3499692"/>
              <a:ext cx="423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1161304" y="3673666"/>
              <a:ext cx="159118" cy="2734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1323861" y="3668158"/>
              <a:ext cx="162098" cy="2789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204743" y="3180432"/>
              <a:ext cx="225388" cy="2286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15" name="TextBox 14"/>
          <p:cNvSpPr txBox="1"/>
          <p:nvPr/>
        </p:nvSpPr>
        <p:spPr>
          <a:xfrm>
            <a:off x="904320" y="3533380"/>
            <a:ext cx="996462" cy="276999"/>
          </a:xfrm>
          <a:prstGeom prst="rect">
            <a:avLst/>
          </a:prstGeom>
          <a:noFill/>
        </p:spPr>
        <p:txBody>
          <a:bodyPr wrap="square" rtlCol="0">
            <a:spAutoFit/>
          </a:bodyPr>
          <a:lstStyle/>
          <a:p>
            <a:r>
              <a:rPr lang="en-US" sz="1200" b="1" dirty="0"/>
              <a:t>Student</a:t>
            </a:r>
          </a:p>
        </p:txBody>
      </p:sp>
      <p:grpSp>
        <p:nvGrpSpPr>
          <p:cNvPr id="16" name="Group 15"/>
          <p:cNvGrpSpPr/>
          <p:nvPr/>
        </p:nvGrpSpPr>
        <p:grpSpPr>
          <a:xfrm>
            <a:off x="1059682" y="5036218"/>
            <a:ext cx="423918" cy="766706"/>
            <a:chOff x="1111902" y="3180432"/>
            <a:chExt cx="423918" cy="766706"/>
          </a:xfrm>
        </p:grpSpPr>
        <p:cxnSp>
          <p:nvCxnSpPr>
            <p:cNvPr id="17" name="Straight Connector 16"/>
            <p:cNvCxnSpPr/>
            <p:nvPr/>
          </p:nvCxnSpPr>
          <p:spPr>
            <a:xfrm>
              <a:off x="1317437" y="3363358"/>
              <a:ext cx="6424" cy="304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111902" y="3499692"/>
              <a:ext cx="423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1161304" y="3673666"/>
              <a:ext cx="159118" cy="2734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1323861" y="3668158"/>
              <a:ext cx="162098" cy="2789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1204743" y="3180432"/>
              <a:ext cx="225388" cy="2286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22" name="TextBox 21"/>
          <p:cNvSpPr txBox="1"/>
          <p:nvPr/>
        </p:nvSpPr>
        <p:spPr>
          <a:xfrm>
            <a:off x="738485" y="5971389"/>
            <a:ext cx="1003017" cy="276999"/>
          </a:xfrm>
          <a:prstGeom prst="rect">
            <a:avLst/>
          </a:prstGeom>
          <a:noFill/>
        </p:spPr>
        <p:txBody>
          <a:bodyPr wrap="square" rtlCol="0">
            <a:spAutoFit/>
          </a:bodyPr>
          <a:lstStyle/>
          <a:p>
            <a:pPr algn="ctr"/>
            <a:r>
              <a:rPr lang="en-US" sz="1200" b="1" dirty="0"/>
              <a:t>Teacher</a:t>
            </a:r>
          </a:p>
        </p:txBody>
      </p:sp>
      <p:cxnSp>
        <p:nvCxnSpPr>
          <p:cNvPr id="25" name="Straight Arrow Connector 24"/>
          <p:cNvCxnSpPr>
            <a:endCxn id="4" idx="2"/>
          </p:cNvCxnSpPr>
          <p:nvPr/>
        </p:nvCxnSpPr>
        <p:spPr>
          <a:xfrm>
            <a:off x="1539825" y="3103973"/>
            <a:ext cx="402049" cy="39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5" idx="2"/>
          </p:cNvCxnSpPr>
          <p:nvPr/>
        </p:nvCxnSpPr>
        <p:spPr>
          <a:xfrm>
            <a:off x="2909035" y="3127862"/>
            <a:ext cx="458274" cy="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5" idx="6"/>
            <a:endCxn id="6" idx="2"/>
          </p:cNvCxnSpPr>
          <p:nvPr/>
        </p:nvCxnSpPr>
        <p:spPr>
          <a:xfrm>
            <a:off x="4844416" y="3128494"/>
            <a:ext cx="3357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6"/>
            <a:endCxn id="7" idx="2"/>
          </p:cNvCxnSpPr>
          <p:nvPr/>
        </p:nvCxnSpPr>
        <p:spPr>
          <a:xfrm>
            <a:off x="6674887" y="3128494"/>
            <a:ext cx="335780" cy="93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4188909" y="4988368"/>
            <a:ext cx="1790506" cy="734219"/>
          </a:xfrm>
          <a:prstGeom prst="ellipse">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Select Class</a:t>
            </a:r>
          </a:p>
        </p:txBody>
      </p:sp>
      <p:sp>
        <p:nvSpPr>
          <p:cNvPr id="35" name="Oval 34"/>
          <p:cNvSpPr/>
          <p:nvPr/>
        </p:nvSpPr>
        <p:spPr>
          <a:xfrm>
            <a:off x="7231843" y="4930086"/>
            <a:ext cx="1695419" cy="850784"/>
          </a:xfrm>
          <a:prstGeom prst="ellipse">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Assess Student Work</a:t>
            </a:r>
          </a:p>
        </p:txBody>
      </p:sp>
      <p:cxnSp>
        <p:nvCxnSpPr>
          <p:cNvPr id="36" name="Straight Arrow Connector 35"/>
          <p:cNvCxnSpPr>
            <a:stCxn id="46" idx="6"/>
            <a:endCxn id="33" idx="2"/>
          </p:cNvCxnSpPr>
          <p:nvPr/>
        </p:nvCxnSpPr>
        <p:spPr>
          <a:xfrm flipV="1">
            <a:off x="2876212" y="5355478"/>
            <a:ext cx="1312697" cy="285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3" idx="6"/>
            <a:endCxn id="35" idx="2"/>
          </p:cNvCxnSpPr>
          <p:nvPr/>
        </p:nvCxnSpPr>
        <p:spPr>
          <a:xfrm>
            <a:off x="5979415" y="5355478"/>
            <a:ext cx="12524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9453733" y="3789489"/>
            <a:ext cx="1922583" cy="811036"/>
          </a:xfrm>
          <a:prstGeom prst="ellipse">
            <a:avLst/>
          </a:prstGeom>
          <a:solidFill>
            <a:srgbClr val="FF00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solidFill>
                  <a:schemeClr val="tx1"/>
                </a:solidFill>
              </a:rPr>
              <a:t>Student:</a:t>
            </a:r>
            <a:r>
              <a:rPr lang="en-US" sz="1200" b="1" dirty="0">
                <a:solidFill>
                  <a:schemeClr val="tx1"/>
                </a:solidFill>
              </a:rPr>
              <a:t> Review Progress &amp; Assessment</a:t>
            </a:r>
          </a:p>
        </p:txBody>
      </p:sp>
      <p:cxnSp>
        <p:nvCxnSpPr>
          <p:cNvPr id="43" name="Straight Arrow Connector 42"/>
          <p:cNvCxnSpPr>
            <a:endCxn id="42" idx="1"/>
          </p:cNvCxnSpPr>
          <p:nvPr/>
        </p:nvCxnSpPr>
        <p:spPr>
          <a:xfrm>
            <a:off x="9051927" y="3423138"/>
            <a:ext cx="683362" cy="4851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2" idx="3"/>
          </p:cNvCxnSpPr>
          <p:nvPr/>
        </p:nvCxnSpPr>
        <p:spPr>
          <a:xfrm flipV="1">
            <a:off x="8825367" y="4481752"/>
            <a:ext cx="909922" cy="6687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2" idx="0"/>
            <a:endCxn id="5" idx="0"/>
          </p:cNvCxnSpPr>
          <p:nvPr/>
        </p:nvCxnSpPr>
        <p:spPr>
          <a:xfrm rot="16200000" flipV="1">
            <a:off x="6792521" y="166985"/>
            <a:ext cx="935846" cy="6309162"/>
          </a:xfrm>
          <a:prstGeom prst="bentConnector3">
            <a:avLst>
              <a:gd name="adj1" fmla="val 18330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6" idx="0"/>
          </p:cNvCxnSpPr>
          <p:nvPr/>
        </p:nvCxnSpPr>
        <p:spPr>
          <a:xfrm flipH="1">
            <a:off x="5927541" y="2076450"/>
            <a:ext cx="4629" cy="7771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a:off x="8096951" y="2076450"/>
            <a:ext cx="14539" cy="4817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7" idx="4"/>
            <a:endCxn id="35" idx="0"/>
          </p:cNvCxnSpPr>
          <p:nvPr/>
        </p:nvCxnSpPr>
        <p:spPr>
          <a:xfrm>
            <a:off x="8079553" y="3717455"/>
            <a:ext cx="0" cy="12126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909051" y="4958538"/>
            <a:ext cx="967161" cy="850939"/>
          </a:xfrm>
          <a:prstGeom prst="ellipse">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Sign-up &amp; Login</a:t>
            </a:r>
          </a:p>
        </p:txBody>
      </p:sp>
      <p:cxnSp>
        <p:nvCxnSpPr>
          <p:cNvPr id="47" name="Straight Arrow Connector 46"/>
          <p:cNvCxnSpPr>
            <a:endCxn id="46" idx="2"/>
          </p:cNvCxnSpPr>
          <p:nvPr/>
        </p:nvCxnSpPr>
        <p:spPr>
          <a:xfrm>
            <a:off x="1507002" y="5380070"/>
            <a:ext cx="402049" cy="39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953678" y="347544"/>
            <a:ext cx="10051473" cy="1011815"/>
          </a:xfrm>
        </p:spPr>
        <p:txBody>
          <a:bodyPr>
            <a:normAutofit fontScale="90000"/>
          </a:bodyPr>
          <a:lstStyle/>
          <a:p>
            <a:pPr algn="ctr"/>
            <a:r>
              <a:rPr lang="en-US" b="1" i="1" dirty="0"/>
              <a:t>Workflow for Design, Assessment</a:t>
            </a:r>
            <a:br>
              <a:rPr lang="en-US" b="1" i="1" dirty="0"/>
            </a:br>
            <a:r>
              <a:rPr lang="en-US" b="1" i="1" dirty="0"/>
              <a:t>and Progress Review</a:t>
            </a:r>
          </a:p>
        </p:txBody>
      </p:sp>
      <p:sp>
        <p:nvSpPr>
          <p:cNvPr id="40" name="Oval 39"/>
          <p:cNvSpPr/>
          <p:nvPr/>
        </p:nvSpPr>
        <p:spPr>
          <a:xfrm>
            <a:off x="4188909" y="3827897"/>
            <a:ext cx="1790506" cy="734219"/>
          </a:xfrm>
          <a:prstGeom prst="ellipse">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Class/Team Management</a:t>
            </a:r>
          </a:p>
        </p:txBody>
      </p:sp>
      <p:cxnSp>
        <p:nvCxnSpPr>
          <p:cNvPr id="41" name="Straight Arrow Connector 40"/>
          <p:cNvCxnSpPr>
            <a:endCxn id="33" idx="0"/>
          </p:cNvCxnSpPr>
          <p:nvPr/>
        </p:nvCxnSpPr>
        <p:spPr>
          <a:xfrm>
            <a:off x="5084162" y="4562116"/>
            <a:ext cx="0" cy="426252"/>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11075916" y="4962385"/>
            <a:ext cx="227265" cy="226827"/>
          </a:xfrm>
          <a:prstGeom prst="ellipse">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2" name="TextBox 1"/>
          <p:cNvSpPr txBox="1"/>
          <p:nvPr/>
        </p:nvSpPr>
        <p:spPr>
          <a:xfrm>
            <a:off x="9566079" y="4930086"/>
            <a:ext cx="1227221" cy="307777"/>
          </a:xfrm>
          <a:prstGeom prst="rect">
            <a:avLst/>
          </a:prstGeom>
          <a:noFill/>
        </p:spPr>
        <p:txBody>
          <a:bodyPr wrap="square" rtlCol="0">
            <a:spAutoFit/>
          </a:bodyPr>
          <a:lstStyle/>
          <a:p>
            <a:r>
              <a:rPr lang="en-US" sz="1400" dirty="0"/>
              <a:t>Student Login</a:t>
            </a:r>
          </a:p>
        </p:txBody>
      </p:sp>
      <p:sp>
        <p:nvSpPr>
          <p:cNvPr id="48" name="Oval 47"/>
          <p:cNvSpPr/>
          <p:nvPr/>
        </p:nvSpPr>
        <p:spPr>
          <a:xfrm>
            <a:off x="11076890" y="5324548"/>
            <a:ext cx="227265" cy="226827"/>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49" name="TextBox 48"/>
          <p:cNvSpPr txBox="1"/>
          <p:nvPr/>
        </p:nvSpPr>
        <p:spPr>
          <a:xfrm>
            <a:off x="9567053" y="5292249"/>
            <a:ext cx="1439072" cy="307777"/>
          </a:xfrm>
          <a:prstGeom prst="rect">
            <a:avLst/>
          </a:prstGeom>
          <a:noFill/>
        </p:spPr>
        <p:txBody>
          <a:bodyPr wrap="square" rtlCol="0">
            <a:spAutoFit/>
          </a:bodyPr>
          <a:lstStyle/>
          <a:p>
            <a:r>
              <a:rPr lang="en-US" sz="1400" dirty="0"/>
              <a:t>Student Design</a:t>
            </a:r>
          </a:p>
        </p:txBody>
      </p:sp>
      <p:sp>
        <p:nvSpPr>
          <p:cNvPr id="50" name="Oval 49"/>
          <p:cNvSpPr/>
          <p:nvPr/>
        </p:nvSpPr>
        <p:spPr>
          <a:xfrm>
            <a:off x="11075916" y="5645765"/>
            <a:ext cx="227265" cy="226827"/>
          </a:xfrm>
          <a:prstGeom prst="ellipse">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51" name="TextBox 50"/>
          <p:cNvSpPr txBox="1"/>
          <p:nvPr/>
        </p:nvSpPr>
        <p:spPr>
          <a:xfrm>
            <a:off x="9566079" y="5613466"/>
            <a:ext cx="1227221" cy="307777"/>
          </a:xfrm>
          <a:prstGeom prst="rect">
            <a:avLst/>
          </a:prstGeom>
          <a:noFill/>
        </p:spPr>
        <p:txBody>
          <a:bodyPr wrap="square" rtlCol="0">
            <a:spAutoFit/>
          </a:bodyPr>
          <a:lstStyle/>
          <a:p>
            <a:r>
              <a:rPr lang="en-US" sz="1400" dirty="0"/>
              <a:t>Teacher Login</a:t>
            </a:r>
          </a:p>
        </p:txBody>
      </p:sp>
      <p:sp>
        <p:nvSpPr>
          <p:cNvPr id="52" name="Oval 51"/>
          <p:cNvSpPr/>
          <p:nvPr/>
        </p:nvSpPr>
        <p:spPr>
          <a:xfrm>
            <a:off x="11075916" y="5969794"/>
            <a:ext cx="227265" cy="226827"/>
          </a:xfrm>
          <a:prstGeom prst="ellipse">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53" name="TextBox 52"/>
          <p:cNvSpPr txBox="1"/>
          <p:nvPr/>
        </p:nvSpPr>
        <p:spPr>
          <a:xfrm>
            <a:off x="9566079" y="5937495"/>
            <a:ext cx="1440046" cy="307777"/>
          </a:xfrm>
          <a:prstGeom prst="rect">
            <a:avLst/>
          </a:prstGeom>
          <a:noFill/>
        </p:spPr>
        <p:txBody>
          <a:bodyPr wrap="square" rtlCol="0">
            <a:spAutoFit/>
          </a:bodyPr>
          <a:lstStyle/>
          <a:p>
            <a:r>
              <a:rPr lang="en-US" sz="1400" dirty="0"/>
              <a:t>Teacher Grading</a:t>
            </a:r>
          </a:p>
        </p:txBody>
      </p:sp>
      <p:sp>
        <p:nvSpPr>
          <p:cNvPr id="54" name="Oval 53"/>
          <p:cNvSpPr/>
          <p:nvPr/>
        </p:nvSpPr>
        <p:spPr>
          <a:xfrm>
            <a:off x="11075916" y="6326122"/>
            <a:ext cx="227265" cy="226827"/>
          </a:xfrm>
          <a:prstGeom prst="ellipse">
            <a:avLst/>
          </a:prstGeom>
          <a:solidFill>
            <a:srgbClr val="FF00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i="1" dirty="0">
              <a:solidFill>
                <a:schemeClr val="tx1"/>
              </a:solidFill>
            </a:endParaRPr>
          </a:p>
        </p:txBody>
      </p:sp>
      <p:sp>
        <p:nvSpPr>
          <p:cNvPr id="55" name="TextBox 54"/>
          <p:cNvSpPr txBox="1"/>
          <p:nvPr/>
        </p:nvSpPr>
        <p:spPr>
          <a:xfrm>
            <a:off x="9566079" y="6293823"/>
            <a:ext cx="1611258" cy="307777"/>
          </a:xfrm>
          <a:prstGeom prst="rect">
            <a:avLst/>
          </a:prstGeom>
          <a:noFill/>
        </p:spPr>
        <p:txBody>
          <a:bodyPr wrap="square" rtlCol="0">
            <a:spAutoFit/>
          </a:bodyPr>
          <a:lstStyle/>
          <a:p>
            <a:r>
              <a:rPr lang="en-US" sz="1400" dirty="0"/>
              <a:t>Reflect and Iterate</a:t>
            </a:r>
          </a:p>
        </p:txBody>
      </p:sp>
    </p:spTree>
    <p:extLst>
      <p:ext uri="{BB962C8B-B14F-4D97-AF65-F5344CB8AC3E}">
        <p14:creationId xmlns:p14="http://schemas.microsoft.com/office/powerpoint/2010/main" val="153052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500" fill="hold"/>
                                        <p:tgtEl>
                                          <p:spTgt spid="26"/>
                                        </p:tgtEl>
                                        <p:attrNameLst>
                                          <p:attrName>ppt_w</p:attrName>
                                        </p:attrNameLst>
                                      </p:cBhvr>
                                      <p:tavLst>
                                        <p:tav tm="0">
                                          <p:val>
                                            <p:fltVal val="0"/>
                                          </p:val>
                                        </p:tav>
                                        <p:tav tm="100000">
                                          <p:val>
                                            <p:strVal val="#ppt_w"/>
                                          </p:val>
                                        </p:tav>
                                      </p:tavLst>
                                    </p:anim>
                                    <p:anim calcmode="lin" valueType="num">
                                      <p:cBhvr>
                                        <p:cTn id="14" dur="500" fill="hold"/>
                                        <p:tgtEl>
                                          <p:spTgt spid="26"/>
                                        </p:tgtEl>
                                        <p:attrNameLst>
                                          <p:attrName>ppt_h</p:attrName>
                                        </p:attrNameLst>
                                      </p:cBhvr>
                                      <p:tavLst>
                                        <p:tav tm="0">
                                          <p:val>
                                            <p:fltVal val="0"/>
                                          </p:val>
                                        </p:tav>
                                        <p:tav tm="100000">
                                          <p:val>
                                            <p:strVal val="#ppt_h"/>
                                          </p:val>
                                        </p:tav>
                                      </p:tavLst>
                                    </p:anim>
                                    <p:animEffect transition="in" filter="fade">
                                      <p:cBhvr>
                                        <p:cTn id="15" dur="500"/>
                                        <p:tgtEl>
                                          <p:spTgt spid="26"/>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fltVal val="0"/>
                                          </p:val>
                                        </p:tav>
                                        <p:tav tm="100000">
                                          <p:val>
                                            <p:strVal val="#ppt_w"/>
                                          </p:val>
                                        </p:tav>
                                      </p:tavLst>
                                    </p:anim>
                                    <p:anim calcmode="lin" valueType="num">
                                      <p:cBhvr>
                                        <p:cTn id="26" dur="500" fill="hold"/>
                                        <p:tgtEl>
                                          <p:spTgt spid="28"/>
                                        </p:tgtEl>
                                        <p:attrNameLst>
                                          <p:attrName>ppt_h</p:attrName>
                                        </p:attrNameLst>
                                      </p:cBhvr>
                                      <p:tavLst>
                                        <p:tav tm="0">
                                          <p:val>
                                            <p:fltVal val="0"/>
                                          </p:val>
                                        </p:tav>
                                        <p:tav tm="100000">
                                          <p:val>
                                            <p:strVal val="#ppt_h"/>
                                          </p:val>
                                        </p:tav>
                                      </p:tavLst>
                                    </p:anim>
                                    <p:animEffect transition="in" filter="fade">
                                      <p:cBhvr>
                                        <p:cTn id="27" dur="500"/>
                                        <p:tgtEl>
                                          <p:spTgt spid="28"/>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68"/>
                                        </p:tgtEl>
                                        <p:attrNameLst>
                                          <p:attrName>style.visibility</p:attrName>
                                        </p:attrNameLst>
                                      </p:cBhvr>
                                      <p:to>
                                        <p:strVal val="visible"/>
                                      </p:to>
                                    </p:set>
                                    <p:anim calcmode="lin" valueType="num">
                                      <p:cBhvr>
                                        <p:cTn id="31" dur="500" fill="hold"/>
                                        <p:tgtEl>
                                          <p:spTgt spid="68"/>
                                        </p:tgtEl>
                                        <p:attrNameLst>
                                          <p:attrName>ppt_w</p:attrName>
                                        </p:attrNameLst>
                                      </p:cBhvr>
                                      <p:tavLst>
                                        <p:tav tm="0">
                                          <p:val>
                                            <p:fltVal val="0"/>
                                          </p:val>
                                        </p:tav>
                                        <p:tav tm="100000">
                                          <p:val>
                                            <p:strVal val="#ppt_w"/>
                                          </p:val>
                                        </p:tav>
                                      </p:tavLst>
                                    </p:anim>
                                    <p:anim calcmode="lin" valueType="num">
                                      <p:cBhvr>
                                        <p:cTn id="32" dur="500" fill="hold"/>
                                        <p:tgtEl>
                                          <p:spTgt spid="68"/>
                                        </p:tgtEl>
                                        <p:attrNameLst>
                                          <p:attrName>ppt_h</p:attrName>
                                        </p:attrNameLst>
                                      </p:cBhvr>
                                      <p:tavLst>
                                        <p:tav tm="0">
                                          <p:val>
                                            <p:fltVal val="0"/>
                                          </p:val>
                                        </p:tav>
                                        <p:tav tm="100000">
                                          <p:val>
                                            <p:strVal val="#ppt_h"/>
                                          </p:val>
                                        </p:tav>
                                      </p:tavLst>
                                    </p:anim>
                                    <p:animEffect transition="in" filter="fade">
                                      <p:cBhvr>
                                        <p:cTn id="33" dur="500"/>
                                        <p:tgtEl>
                                          <p:spTgt spid="68"/>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47"/>
                                        </p:tgtEl>
                                        <p:attrNameLst>
                                          <p:attrName>style.visibility</p:attrName>
                                        </p:attrNameLst>
                                      </p:cBhvr>
                                      <p:to>
                                        <p:strVal val="visible"/>
                                      </p:to>
                                    </p:set>
                                    <p:anim calcmode="lin" valueType="num">
                                      <p:cBhvr>
                                        <p:cTn id="38" dur="500" fill="hold"/>
                                        <p:tgtEl>
                                          <p:spTgt spid="47"/>
                                        </p:tgtEl>
                                        <p:attrNameLst>
                                          <p:attrName>ppt_w</p:attrName>
                                        </p:attrNameLst>
                                      </p:cBhvr>
                                      <p:tavLst>
                                        <p:tav tm="0">
                                          <p:val>
                                            <p:fltVal val="0"/>
                                          </p:val>
                                        </p:tav>
                                        <p:tav tm="100000">
                                          <p:val>
                                            <p:strVal val="#ppt_w"/>
                                          </p:val>
                                        </p:tav>
                                      </p:tavLst>
                                    </p:anim>
                                    <p:anim calcmode="lin" valueType="num">
                                      <p:cBhvr>
                                        <p:cTn id="39" dur="500" fill="hold"/>
                                        <p:tgtEl>
                                          <p:spTgt spid="47"/>
                                        </p:tgtEl>
                                        <p:attrNameLst>
                                          <p:attrName>ppt_h</p:attrName>
                                        </p:attrNameLst>
                                      </p:cBhvr>
                                      <p:tavLst>
                                        <p:tav tm="0">
                                          <p:val>
                                            <p:fltVal val="0"/>
                                          </p:val>
                                        </p:tav>
                                        <p:tav tm="100000">
                                          <p:val>
                                            <p:strVal val="#ppt_h"/>
                                          </p:val>
                                        </p:tav>
                                      </p:tavLst>
                                    </p:anim>
                                    <p:animEffect transition="in" filter="fade">
                                      <p:cBhvr>
                                        <p:cTn id="40" dur="500"/>
                                        <p:tgtEl>
                                          <p:spTgt spid="47"/>
                                        </p:tgtEl>
                                      </p:cBhvr>
                                    </p:animEffect>
                                  </p:childTnLst>
                                </p:cTn>
                              </p:par>
                            </p:childTnLst>
                          </p:cTn>
                        </p:par>
                        <p:par>
                          <p:cTn id="41" fill="hold">
                            <p:stCondLst>
                              <p:cond delay="500"/>
                            </p:stCondLst>
                            <p:childTnLst>
                              <p:par>
                                <p:cTn id="42" presetID="53" presetClass="entr" presetSubtype="16"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ppt_w</p:attrName>
                                        </p:attrNameLst>
                                      </p:cBhvr>
                                      <p:tavLst>
                                        <p:tav tm="0">
                                          <p:val>
                                            <p:fltVal val="0"/>
                                          </p:val>
                                        </p:tav>
                                        <p:tav tm="100000">
                                          <p:val>
                                            <p:strVal val="#ppt_w"/>
                                          </p:val>
                                        </p:tav>
                                      </p:tavLst>
                                    </p:anim>
                                    <p:anim calcmode="lin" valueType="num">
                                      <p:cBhvr>
                                        <p:cTn id="45" dur="500" fill="hold"/>
                                        <p:tgtEl>
                                          <p:spTgt spid="36"/>
                                        </p:tgtEl>
                                        <p:attrNameLst>
                                          <p:attrName>ppt_h</p:attrName>
                                        </p:attrNameLst>
                                      </p:cBhvr>
                                      <p:tavLst>
                                        <p:tav tm="0">
                                          <p:val>
                                            <p:fltVal val="0"/>
                                          </p:val>
                                        </p:tav>
                                        <p:tav tm="100000">
                                          <p:val>
                                            <p:strVal val="#ppt_h"/>
                                          </p:val>
                                        </p:tav>
                                      </p:tavLst>
                                    </p:anim>
                                    <p:animEffect transition="in" filter="fade">
                                      <p:cBhvr>
                                        <p:cTn id="46" dur="500"/>
                                        <p:tgtEl>
                                          <p:spTgt spid="36"/>
                                        </p:tgtEl>
                                      </p:cBhvr>
                                    </p:animEffect>
                                  </p:childTnLst>
                                </p:cTn>
                              </p:par>
                            </p:childTnLst>
                          </p:cTn>
                        </p:par>
                        <p:par>
                          <p:cTn id="47" fill="hold">
                            <p:stCondLst>
                              <p:cond delay="1000"/>
                            </p:stCondLst>
                            <p:childTnLst>
                              <p:par>
                                <p:cTn id="48" presetID="53" presetClass="entr" presetSubtype="16" fill="hold" nodeType="afterEffect">
                                  <p:stCondLst>
                                    <p:cond delay="0"/>
                                  </p:stCondLst>
                                  <p:childTnLst>
                                    <p:set>
                                      <p:cBhvr>
                                        <p:cTn id="49" dur="1" fill="hold">
                                          <p:stCondLst>
                                            <p:cond delay="0"/>
                                          </p:stCondLst>
                                        </p:cTn>
                                        <p:tgtEl>
                                          <p:spTgt spid="41"/>
                                        </p:tgtEl>
                                        <p:attrNameLst>
                                          <p:attrName>style.visibility</p:attrName>
                                        </p:attrNameLst>
                                      </p:cBhvr>
                                      <p:to>
                                        <p:strVal val="visible"/>
                                      </p:to>
                                    </p:set>
                                    <p:anim calcmode="lin" valueType="num">
                                      <p:cBhvr>
                                        <p:cTn id="50" dur="500" fill="hold"/>
                                        <p:tgtEl>
                                          <p:spTgt spid="41"/>
                                        </p:tgtEl>
                                        <p:attrNameLst>
                                          <p:attrName>ppt_w</p:attrName>
                                        </p:attrNameLst>
                                      </p:cBhvr>
                                      <p:tavLst>
                                        <p:tav tm="0">
                                          <p:val>
                                            <p:fltVal val="0"/>
                                          </p:val>
                                        </p:tav>
                                        <p:tav tm="100000">
                                          <p:val>
                                            <p:strVal val="#ppt_w"/>
                                          </p:val>
                                        </p:tav>
                                      </p:tavLst>
                                    </p:anim>
                                    <p:anim calcmode="lin" valueType="num">
                                      <p:cBhvr>
                                        <p:cTn id="51" dur="500" fill="hold"/>
                                        <p:tgtEl>
                                          <p:spTgt spid="41"/>
                                        </p:tgtEl>
                                        <p:attrNameLst>
                                          <p:attrName>ppt_h</p:attrName>
                                        </p:attrNameLst>
                                      </p:cBhvr>
                                      <p:tavLst>
                                        <p:tav tm="0">
                                          <p:val>
                                            <p:fltVal val="0"/>
                                          </p:val>
                                        </p:tav>
                                        <p:tav tm="100000">
                                          <p:val>
                                            <p:strVal val="#ppt_h"/>
                                          </p:val>
                                        </p:tav>
                                      </p:tavLst>
                                    </p:anim>
                                    <p:animEffect transition="in" filter="fade">
                                      <p:cBhvr>
                                        <p:cTn id="52" dur="500"/>
                                        <p:tgtEl>
                                          <p:spTgt spid="41"/>
                                        </p:tgtEl>
                                      </p:cBhvr>
                                    </p:animEffect>
                                  </p:childTnLst>
                                </p:cTn>
                              </p:par>
                            </p:childTnLst>
                          </p:cTn>
                        </p:par>
                        <p:par>
                          <p:cTn id="53" fill="hold">
                            <p:stCondLst>
                              <p:cond delay="1500"/>
                            </p:stCondLst>
                            <p:childTnLst>
                              <p:par>
                                <p:cTn id="54" presetID="53" presetClass="entr" presetSubtype="16" fill="hold" nodeType="afterEffect">
                                  <p:stCondLst>
                                    <p:cond delay="0"/>
                                  </p:stCondLst>
                                  <p:childTnLst>
                                    <p:set>
                                      <p:cBhvr>
                                        <p:cTn id="55" dur="1" fill="hold">
                                          <p:stCondLst>
                                            <p:cond delay="0"/>
                                          </p:stCondLst>
                                        </p:cTn>
                                        <p:tgtEl>
                                          <p:spTgt spid="38"/>
                                        </p:tgtEl>
                                        <p:attrNameLst>
                                          <p:attrName>style.visibility</p:attrName>
                                        </p:attrNameLst>
                                      </p:cBhvr>
                                      <p:to>
                                        <p:strVal val="visible"/>
                                      </p:to>
                                    </p:set>
                                    <p:anim calcmode="lin" valueType="num">
                                      <p:cBhvr>
                                        <p:cTn id="56" dur="500" fill="hold"/>
                                        <p:tgtEl>
                                          <p:spTgt spid="38"/>
                                        </p:tgtEl>
                                        <p:attrNameLst>
                                          <p:attrName>ppt_w</p:attrName>
                                        </p:attrNameLst>
                                      </p:cBhvr>
                                      <p:tavLst>
                                        <p:tav tm="0">
                                          <p:val>
                                            <p:fltVal val="0"/>
                                          </p:val>
                                        </p:tav>
                                        <p:tav tm="100000">
                                          <p:val>
                                            <p:strVal val="#ppt_w"/>
                                          </p:val>
                                        </p:tav>
                                      </p:tavLst>
                                    </p:anim>
                                    <p:anim calcmode="lin" valueType="num">
                                      <p:cBhvr>
                                        <p:cTn id="57" dur="500" fill="hold"/>
                                        <p:tgtEl>
                                          <p:spTgt spid="38"/>
                                        </p:tgtEl>
                                        <p:attrNameLst>
                                          <p:attrName>ppt_h</p:attrName>
                                        </p:attrNameLst>
                                      </p:cBhvr>
                                      <p:tavLst>
                                        <p:tav tm="0">
                                          <p:val>
                                            <p:fltVal val="0"/>
                                          </p:val>
                                        </p:tav>
                                        <p:tav tm="100000">
                                          <p:val>
                                            <p:strVal val="#ppt_h"/>
                                          </p:val>
                                        </p:tav>
                                      </p:tavLst>
                                    </p:anim>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p:cTn id="63" dur="500" fill="hold"/>
                                        <p:tgtEl>
                                          <p:spTgt spid="45"/>
                                        </p:tgtEl>
                                        <p:attrNameLst>
                                          <p:attrName>ppt_w</p:attrName>
                                        </p:attrNameLst>
                                      </p:cBhvr>
                                      <p:tavLst>
                                        <p:tav tm="0">
                                          <p:val>
                                            <p:fltVal val="0"/>
                                          </p:val>
                                        </p:tav>
                                        <p:tav tm="100000">
                                          <p:val>
                                            <p:strVal val="#ppt_w"/>
                                          </p:val>
                                        </p:tav>
                                      </p:tavLst>
                                    </p:anim>
                                    <p:anim calcmode="lin" valueType="num">
                                      <p:cBhvr>
                                        <p:cTn id="64" dur="500" fill="hold"/>
                                        <p:tgtEl>
                                          <p:spTgt spid="45"/>
                                        </p:tgtEl>
                                        <p:attrNameLst>
                                          <p:attrName>ppt_h</p:attrName>
                                        </p:attrNameLst>
                                      </p:cBhvr>
                                      <p:tavLst>
                                        <p:tav tm="0">
                                          <p:val>
                                            <p:fltVal val="0"/>
                                          </p:val>
                                        </p:tav>
                                        <p:tav tm="100000">
                                          <p:val>
                                            <p:strVal val="#ppt_h"/>
                                          </p:val>
                                        </p:tav>
                                      </p:tavLst>
                                    </p:anim>
                                    <p:animEffect transition="in" filter="fade">
                                      <p:cBhvr>
                                        <p:cTn id="65" dur="500"/>
                                        <p:tgtEl>
                                          <p:spTgt spid="4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nodeType="clickEffect">
                                  <p:stCondLst>
                                    <p:cond delay="0"/>
                                  </p:stCondLst>
                                  <p:childTnLst>
                                    <p:set>
                                      <p:cBhvr>
                                        <p:cTn id="69" dur="1" fill="hold">
                                          <p:stCondLst>
                                            <p:cond delay="0"/>
                                          </p:stCondLst>
                                        </p:cTn>
                                        <p:tgtEl>
                                          <p:spTgt spid="43"/>
                                        </p:tgtEl>
                                        <p:attrNameLst>
                                          <p:attrName>style.visibility</p:attrName>
                                        </p:attrNameLst>
                                      </p:cBhvr>
                                      <p:to>
                                        <p:strVal val="visible"/>
                                      </p:to>
                                    </p:set>
                                    <p:anim calcmode="lin" valueType="num">
                                      <p:cBhvr>
                                        <p:cTn id="70" dur="500" fill="hold"/>
                                        <p:tgtEl>
                                          <p:spTgt spid="43"/>
                                        </p:tgtEl>
                                        <p:attrNameLst>
                                          <p:attrName>ppt_w</p:attrName>
                                        </p:attrNameLst>
                                      </p:cBhvr>
                                      <p:tavLst>
                                        <p:tav tm="0">
                                          <p:val>
                                            <p:fltVal val="0"/>
                                          </p:val>
                                        </p:tav>
                                        <p:tav tm="100000">
                                          <p:val>
                                            <p:strVal val="#ppt_w"/>
                                          </p:val>
                                        </p:tav>
                                      </p:tavLst>
                                    </p:anim>
                                    <p:anim calcmode="lin" valueType="num">
                                      <p:cBhvr>
                                        <p:cTn id="71" dur="500" fill="hold"/>
                                        <p:tgtEl>
                                          <p:spTgt spid="43"/>
                                        </p:tgtEl>
                                        <p:attrNameLst>
                                          <p:attrName>ppt_h</p:attrName>
                                        </p:attrNameLst>
                                      </p:cBhvr>
                                      <p:tavLst>
                                        <p:tav tm="0">
                                          <p:val>
                                            <p:fltVal val="0"/>
                                          </p:val>
                                        </p:tav>
                                        <p:tav tm="100000">
                                          <p:val>
                                            <p:strVal val="#ppt_h"/>
                                          </p:val>
                                        </p:tav>
                                      </p:tavLst>
                                    </p:anim>
                                    <p:animEffect transition="in" filter="fade">
                                      <p:cBhvr>
                                        <p:cTn id="72" dur="500"/>
                                        <p:tgtEl>
                                          <p:spTgt spid="43"/>
                                        </p:tgtEl>
                                      </p:cBhvr>
                                    </p:animEffect>
                                  </p:childTnLst>
                                </p:cTn>
                              </p:par>
                            </p:childTnLst>
                          </p:cTn>
                        </p:par>
                        <p:par>
                          <p:cTn id="73" fill="hold">
                            <p:stCondLst>
                              <p:cond delay="500"/>
                            </p:stCondLst>
                            <p:childTnLst>
                              <p:par>
                                <p:cTn id="74" presetID="53" presetClass="entr" presetSubtype="16"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 calcmode="lin" valueType="num">
                                      <p:cBhvr>
                                        <p:cTn id="76" dur="500" fill="hold"/>
                                        <p:tgtEl>
                                          <p:spTgt spid="60"/>
                                        </p:tgtEl>
                                        <p:attrNameLst>
                                          <p:attrName>ppt_w</p:attrName>
                                        </p:attrNameLst>
                                      </p:cBhvr>
                                      <p:tavLst>
                                        <p:tav tm="0">
                                          <p:val>
                                            <p:fltVal val="0"/>
                                          </p:val>
                                        </p:tav>
                                        <p:tav tm="100000">
                                          <p:val>
                                            <p:strVal val="#ppt_w"/>
                                          </p:val>
                                        </p:tav>
                                      </p:tavLst>
                                    </p:anim>
                                    <p:anim calcmode="lin" valueType="num">
                                      <p:cBhvr>
                                        <p:cTn id="77" dur="500" fill="hold"/>
                                        <p:tgtEl>
                                          <p:spTgt spid="60"/>
                                        </p:tgtEl>
                                        <p:attrNameLst>
                                          <p:attrName>ppt_h</p:attrName>
                                        </p:attrNameLst>
                                      </p:cBhvr>
                                      <p:tavLst>
                                        <p:tav tm="0">
                                          <p:val>
                                            <p:fltVal val="0"/>
                                          </p:val>
                                        </p:tav>
                                        <p:tav tm="100000">
                                          <p:val>
                                            <p:strVal val="#ppt_h"/>
                                          </p:val>
                                        </p:tav>
                                      </p:tavLst>
                                    </p:anim>
                                    <p:animEffect transition="in" filter="fade">
                                      <p:cBhvr>
                                        <p:cTn id="78" dur="500"/>
                                        <p:tgtEl>
                                          <p:spTgt spid="60"/>
                                        </p:tgtEl>
                                      </p:cBhvr>
                                    </p:animEffect>
                                  </p:childTnLst>
                                </p:cTn>
                              </p:par>
                              <p:par>
                                <p:cTn id="79" presetID="53" presetClass="entr" presetSubtype="16" fill="hold" nodeType="withEffect">
                                  <p:stCondLst>
                                    <p:cond delay="0"/>
                                  </p:stCondLst>
                                  <p:childTnLst>
                                    <p:set>
                                      <p:cBhvr>
                                        <p:cTn id="80" dur="1" fill="hold">
                                          <p:stCondLst>
                                            <p:cond delay="0"/>
                                          </p:stCondLst>
                                        </p:cTn>
                                        <p:tgtEl>
                                          <p:spTgt spid="64"/>
                                        </p:tgtEl>
                                        <p:attrNameLst>
                                          <p:attrName>style.visibility</p:attrName>
                                        </p:attrNameLst>
                                      </p:cBhvr>
                                      <p:to>
                                        <p:strVal val="visible"/>
                                      </p:to>
                                    </p:set>
                                    <p:anim calcmode="lin" valueType="num">
                                      <p:cBhvr>
                                        <p:cTn id="81" dur="500" fill="hold"/>
                                        <p:tgtEl>
                                          <p:spTgt spid="64"/>
                                        </p:tgtEl>
                                        <p:attrNameLst>
                                          <p:attrName>ppt_w</p:attrName>
                                        </p:attrNameLst>
                                      </p:cBhvr>
                                      <p:tavLst>
                                        <p:tav tm="0">
                                          <p:val>
                                            <p:fltVal val="0"/>
                                          </p:val>
                                        </p:tav>
                                        <p:tav tm="100000">
                                          <p:val>
                                            <p:strVal val="#ppt_w"/>
                                          </p:val>
                                        </p:tav>
                                      </p:tavLst>
                                    </p:anim>
                                    <p:anim calcmode="lin" valueType="num">
                                      <p:cBhvr>
                                        <p:cTn id="82" dur="500" fill="hold"/>
                                        <p:tgtEl>
                                          <p:spTgt spid="64"/>
                                        </p:tgtEl>
                                        <p:attrNameLst>
                                          <p:attrName>ppt_h</p:attrName>
                                        </p:attrNameLst>
                                      </p:cBhvr>
                                      <p:tavLst>
                                        <p:tav tm="0">
                                          <p:val>
                                            <p:fltVal val="0"/>
                                          </p:val>
                                        </p:tav>
                                        <p:tav tm="100000">
                                          <p:val>
                                            <p:strVal val="#ppt_h"/>
                                          </p:val>
                                        </p:tav>
                                      </p:tavLst>
                                    </p:anim>
                                    <p:animEffect transition="in" filter="fade">
                                      <p:cBhvr>
                                        <p:cTn id="83" dur="500"/>
                                        <p:tgtEl>
                                          <p:spTgt spid="64"/>
                                        </p:tgtEl>
                                      </p:cBhvr>
                                    </p:animEffect>
                                  </p:childTnLst>
                                </p:cTn>
                              </p:par>
                              <p:par>
                                <p:cTn id="84" presetID="53" presetClass="entr" presetSubtype="16" fill="hold" nodeType="withEffect">
                                  <p:stCondLst>
                                    <p:cond delay="0"/>
                                  </p:stCondLst>
                                  <p:childTnLst>
                                    <p:set>
                                      <p:cBhvr>
                                        <p:cTn id="85" dur="1" fill="hold">
                                          <p:stCondLst>
                                            <p:cond delay="0"/>
                                          </p:stCondLst>
                                        </p:cTn>
                                        <p:tgtEl>
                                          <p:spTgt spid="66"/>
                                        </p:tgtEl>
                                        <p:attrNameLst>
                                          <p:attrName>style.visibility</p:attrName>
                                        </p:attrNameLst>
                                      </p:cBhvr>
                                      <p:to>
                                        <p:strVal val="visible"/>
                                      </p:to>
                                    </p:set>
                                    <p:anim calcmode="lin" valueType="num">
                                      <p:cBhvr>
                                        <p:cTn id="86" dur="500" fill="hold"/>
                                        <p:tgtEl>
                                          <p:spTgt spid="66"/>
                                        </p:tgtEl>
                                        <p:attrNameLst>
                                          <p:attrName>ppt_w</p:attrName>
                                        </p:attrNameLst>
                                      </p:cBhvr>
                                      <p:tavLst>
                                        <p:tav tm="0">
                                          <p:val>
                                            <p:fltVal val="0"/>
                                          </p:val>
                                        </p:tav>
                                        <p:tav tm="100000">
                                          <p:val>
                                            <p:strVal val="#ppt_w"/>
                                          </p:val>
                                        </p:tav>
                                      </p:tavLst>
                                    </p:anim>
                                    <p:anim calcmode="lin" valueType="num">
                                      <p:cBhvr>
                                        <p:cTn id="87" dur="500" fill="hold"/>
                                        <p:tgtEl>
                                          <p:spTgt spid="66"/>
                                        </p:tgtEl>
                                        <p:attrNameLst>
                                          <p:attrName>ppt_h</p:attrName>
                                        </p:attrNameLst>
                                      </p:cBhvr>
                                      <p:tavLst>
                                        <p:tav tm="0">
                                          <p:val>
                                            <p:fltVal val="0"/>
                                          </p:val>
                                        </p:tav>
                                        <p:tav tm="100000">
                                          <p:val>
                                            <p:strVal val="#ppt_h"/>
                                          </p:val>
                                        </p:tav>
                                      </p:tavLst>
                                    </p:anim>
                                    <p:animEffect transition="in" filter="fade">
                                      <p:cBhvr>
                                        <p:cTn id="8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t>Teacher Screens</a:t>
            </a:r>
          </a:p>
        </p:txBody>
      </p:sp>
    </p:spTree>
    <p:extLst>
      <p:ext uri="{BB962C8B-B14F-4D97-AF65-F5344CB8AC3E}">
        <p14:creationId xmlns:p14="http://schemas.microsoft.com/office/powerpoint/2010/main" val="2105373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t>Class Select Screen</a:t>
            </a:r>
          </a:p>
        </p:txBody>
      </p:sp>
      <p:pic>
        <p:nvPicPr>
          <p:cNvPr id="4" name="Picture 3"/>
          <p:cNvPicPr>
            <a:picLocks noChangeAspect="1"/>
          </p:cNvPicPr>
          <p:nvPr/>
        </p:nvPicPr>
        <p:blipFill>
          <a:blip r:embed="rId2"/>
          <a:stretch>
            <a:fillRect/>
          </a:stretch>
        </p:blipFill>
        <p:spPr>
          <a:xfrm>
            <a:off x="1682017" y="1552075"/>
            <a:ext cx="8111688" cy="3643218"/>
          </a:xfrm>
          <a:prstGeom prst="rect">
            <a:avLst/>
          </a:prstGeom>
        </p:spPr>
      </p:pic>
      <p:cxnSp>
        <p:nvCxnSpPr>
          <p:cNvPr id="5" name="Straight Arrow Connector 4"/>
          <p:cNvCxnSpPr>
            <a:stCxn id="3" idx="1"/>
          </p:cNvCxnSpPr>
          <p:nvPr/>
        </p:nvCxnSpPr>
        <p:spPr>
          <a:xfrm flipH="1">
            <a:off x="5264177" y="1990302"/>
            <a:ext cx="870199" cy="2996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81249" y="2830194"/>
            <a:ext cx="2808206" cy="276999"/>
          </a:xfrm>
          <a:prstGeom prst="rect">
            <a:avLst/>
          </a:prstGeom>
          <a:noFill/>
        </p:spPr>
        <p:txBody>
          <a:bodyPr wrap="square" rtlCol="0">
            <a:spAutoFit/>
          </a:bodyPr>
          <a:lstStyle/>
          <a:p>
            <a:r>
              <a:rPr lang="en-US" sz="1200" b="1" dirty="0">
                <a:solidFill>
                  <a:srgbClr val="FF0000"/>
                </a:solidFill>
              </a:rPr>
              <a:t>Makes data available for selected class</a:t>
            </a:r>
          </a:p>
        </p:txBody>
      </p:sp>
      <p:cxnSp>
        <p:nvCxnSpPr>
          <p:cNvPr id="7" name="Straight Arrow Connector 6"/>
          <p:cNvCxnSpPr/>
          <p:nvPr/>
        </p:nvCxnSpPr>
        <p:spPr>
          <a:xfrm>
            <a:off x="8025063" y="3272589"/>
            <a:ext cx="697832" cy="70780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134376" y="1759469"/>
            <a:ext cx="3781373" cy="461665"/>
          </a:xfrm>
          <a:prstGeom prst="rect">
            <a:avLst/>
          </a:prstGeom>
          <a:noFill/>
        </p:spPr>
        <p:txBody>
          <a:bodyPr wrap="square" rtlCol="0">
            <a:spAutoFit/>
          </a:bodyPr>
          <a:lstStyle/>
          <a:p>
            <a:r>
              <a:rPr lang="en-US" sz="1200" b="1" dirty="0">
                <a:solidFill>
                  <a:srgbClr val="FF0000"/>
                </a:solidFill>
              </a:rPr>
              <a:t>Selection of New Class loads the New Class Description panel on the Teacher Dashboard page  </a:t>
            </a:r>
          </a:p>
        </p:txBody>
      </p:sp>
      <p:sp>
        <p:nvSpPr>
          <p:cNvPr id="17" name="TextBox 16"/>
          <p:cNvSpPr txBox="1"/>
          <p:nvPr/>
        </p:nvSpPr>
        <p:spPr>
          <a:xfrm>
            <a:off x="4316914" y="5195293"/>
            <a:ext cx="2808206" cy="276999"/>
          </a:xfrm>
          <a:prstGeom prst="rect">
            <a:avLst/>
          </a:prstGeom>
          <a:noFill/>
        </p:spPr>
        <p:txBody>
          <a:bodyPr wrap="square" rtlCol="0">
            <a:spAutoFit/>
          </a:bodyPr>
          <a:lstStyle/>
          <a:p>
            <a:r>
              <a:rPr lang="en-US" sz="1200" b="1" dirty="0">
                <a:solidFill>
                  <a:srgbClr val="FF0000"/>
                </a:solidFill>
              </a:rPr>
              <a:t>Select from list of classes for this session</a:t>
            </a:r>
          </a:p>
        </p:txBody>
      </p:sp>
      <p:cxnSp>
        <p:nvCxnSpPr>
          <p:cNvPr id="18" name="Straight Arrow Connector 17"/>
          <p:cNvCxnSpPr/>
          <p:nvPr/>
        </p:nvCxnSpPr>
        <p:spPr>
          <a:xfrm flipH="1" flipV="1">
            <a:off x="4812632" y="4062063"/>
            <a:ext cx="372979" cy="7915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185352" y="5837662"/>
            <a:ext cx="2704321" cy="461665"/>
          </a:xfrm>
          <a:prstGeom prst="rect">
            <a:avLst/>
          </a:prstGeom>
          <a:noFill/>
        </p:spPr>
        <p:txBody>
          <a:bodyPr wrap="square" rtlCol="0">
            <a:spAutoFit/>
          </a:bodyPr>
          <a:lstStyle/>
          <a:p>
            <a:r>
              <a:rPr lang="en-US" sz="1200" b="1" dirty="0">
                <a:solidFill>
                  <a:srgbClr val="FF0000"/>
                </a:solidFill>
              </a:rPr>
              <a:t>Note:  we are working to embed this screen into the Teacher Dashboard</a:t>
            </a:r>
          </a:p>
        </p:txBody>
      </p:sp>
    </p:spTree>
    <p:extLst>
      <p:ext uri="{BB962C8B-B14F-4D97-AF65-F5344CB8AC3E}">
        <p14:creationId xmlns:p14="http://schemas.microsoft.com/office/powerpoint/2010/main" val="4257331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t>Class Creation Screen</a:t>
            </a:r>
          </a:p>
        </p:txBody>
      </p:sp>
      <p:pic>
        <p:nvPicPr>
          <p:cNvPr id="8" name="Picture 7"/>
          <p:cNvPicPr>
            <a:picLocks noChangeAspect="1"/>
          </p:cNvPicPr>
          <p:nvPr/>
        </p:nvPicPr>
        <p:blipFill>
          <a:blip r:embed="rId2"/>
          <a:stretch>
            <a:fillRect/>
          </a:stretch>
        </p:blipFill>
        <p:spPr>
          <a:xfrm>
            <a:off x="1717820" y="1690688"/>
            <a:ext cx="8292232" cy="3723471"/>
          </a:xfrm>
          <a:prstGeom prst="rect">
            <a:avLst/>
          </a:prstGeom>
        </p:spPr>
      </p:pic>
      <p:sp>
        <p:nvSpPr>
          <p:cNvPr id="11" name="TextBox 10"/>
          <p:cNvSpPr txBox="1"/>
          <p:nvPr/>
        </p:nvSpPr>
        <p:spPr>
          <a:xfrm>
            <a:off x="8750180" y="4559862"/>
            <a:ext cx="2414951" cy="461665"/>
          </a:xfrm>
          <a:prstGeom prst="rect">
            <a:avLst/>
          </a:prstGeom>
          <a:noFill/>
        </p:spPr>
        <p:txBody>
          <a:bodyPr wrap="square" rtlCol="0">
            <a:spAutoFit/>
          </a:bodyPr>
          <a:lstStyle/>
          <a:p>
            <a:r>
              <a:rPr lang="en-US" sz="1200" b="1" dirty="0">
                <a:solidFill>
                  <a:srgbClr val="FF0000"/>
                </a:solidFill>
              </a:rPr>
              <a:t>Adds new class to list and returns to Class Select panel</a:t>
            </a:r>
          </a:p>
        </p:txBody>
      </p:sp>
      <p:cxnSp>
        <p:nvCxnSpPr>
          <p:cNvPr id="12" name="Straight Arrow Connector 11"/>
          <p:cNvCxnSpPr/>
          <p:nvPr/>
        </p:nvCxnSpPr>
        <p:spPr>
          <a:xfrm flipH="1" flipV="1">
            <a:off x="7940842" y="4692316"/>
            <a:ext cx="809339" cy="789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802576" y="5414159"/>
            <a:ext cx="2414951" cy="461665"/>
          </a:xfrm>
          <a:prstGeom prst="rect">
            <a:avLst/>
          </a:prstGeom>
          <a:noFill/>
        </p:spPr>
        <p:txBody>
          <a:bodyPr wrap="square" rtlCol="0">
            <a:spAutoFit/>
          </a:bodyPr>
          <a:lstStyle/>
          <a:p>
            <a:r>
              <a:rPr lang="en-US" sz="1200" b="1" dirty="0">
                <a:solidFill>
                  <a:srgbClr val="FF0000"/>
                </a:solidFill>
              </a:rPr>
              <a:t>Note: this will become a pop up in the Teacher Dashboard screen</a:t>
            </a:r>
          </a:p>
        </p:txBody>
      </p:sp>
    </p:spTree>
    <p:extLst>
      <p:ext uri="{BB962C8B-B14F-4D97-AF65-F5344CB8AC3E}">
        <p14:creationId xmlns:p14="http://schemas.microsoft.com/office/powerpoint/2010/main" val="1986214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6192348" y="4782570"/>
            <a:ext cx="4686667" cy="1384995"/>
          </a:xfrm>
          <a:prstGeom prst="rect">
            <a:avLst/>
          </a:prstGeom>
          <a:noFill/>
        </p:spPr>
        <p:txBody>
          <a:bodyPr wrap="square" rtlCol="0">
            <a:spAutoFit/>
          </a:bodyPr>
          <a:lstStyle/>
          <a:p>
            <a:r>
              <a:rPr lang="en-US" sz="1400" b="1" dirty="0">
                <a:solidFill>
                  <a:srgbClr val="FF0000"/>
                </a:solidFill>
              </a:rPr>
              <a:t>Teacher Dashboard</a:t>
            </a:r>
          </a:p>
          <a:p>
            <a:pPr marL="285750" indent="-285750">
              <a:buFont typeface="Arial" panose="020B0604020202020204" pitchFamily="34" charset="0"/>
              <a:buChar char="•"/>
            </a:pPr>
            <a:r>
              <a:rPr lang="en-US" sz="1400" b="1" dirty="0">
                <a:solidFill>
                  <a:srgbClr val="FF0000"/>
                </a:solidFill>
              </a:rPr>
              <a:t>Class &amp; Team Management</a:t>
            </a:r>
          </a:p>
          <a:p>
            <a:pPr marL="285750" indent="-285750">
              <a:buFont typeface="Arial" panose="020B0604020202020204" pitchFamily="34" charset="0"/>
              <a:buChar char="•"/>
            </a:pPr>
            <a:r>
              <a:rPr lang="en-US" sz="1400" b="1" dirty="0">
                <a:solidFill>
                  <a:srgbClr val="FF0000"/>
                </a:solidFill>
              </a:rPr>
              <a:t>Progress Review</a:t>
            </a:r>
          </a:p>
          <a:p>
            <a:pPr marL="285750" indent="-285750">
              <a:buFont typeface="Arial" panose="020B0604020202020204" pitchFamily="34" charset="0"/>
              <a:buChar char="•"/>
            </a:pPr>
            <a:r>
              <a:rPr lang="en-US" sz="1400" b="1" dirty="0">
                <a:solidFill>
                  <a:srgbClr val="FF0000"/>
                </a:solidFill>
              </a:rPr>
              <a:t>Released Work Product Assessment</a:t>
            </a:r>
          </a:p>
          <a:p>
            <a:pPr marL="285750" indent="-285750">
              <a:buFont typeface="Arial" panose="020B0604020202020204" pitchFamily="34" charset="0"/>
              <a:buChar char="•"/>
            </a:pPr>
            <a:r>
              <a:rPr lang="en-US" sz="1400" b="1" dirty="0">
                <a:solidFill>
                  <a:srgbClr val="FF0000"/>
                </a:solidFill>
              </a:rPr>
              <a:t>Project Creation</a:t>
            </a:r>
          </a:p>
          <a:p>
            <a:pPr marL="285750" indent="-285750">
              <a:buFont typeface="Arial" panose="020B0604020202020204" pitchFamily="34" charset="0"/>
              <a:buChar char="•"/>
            </a:pPr>
            <a:r>
              <a:rPr lang="en-US" sz="1400" b="1" dirty="0">
                <a:solidFill>
                  <a:srgbClr val="FF0000"/>
                </a:solidFill>
              </a:rPr>
              <a:t>EDPPSR</a:t>
            </a:r>
          </a:p>
        </p:txBody>
      </p:sp>
      <p:sp>
        <p:nvSpPr>
          <p:cNvPr id="16" name="Title 15"/>
          <p:cNvSpPr>
            <a:spLocks noGrp="1"/>
          </p:cNvSpPr>
          <p:nvPr>
            <p:ph type="title"/>
          </p:nvPr>
        </p:nvSpPr>
        <p:spPr>
          <a:xfrm>
            <a:off x="907039" y="145696"/>
            <a:ext cx="10051473" cy="1011815"/>
          </a:xfrm>
        </p:spPr>
        <p:txBody>
          <a:bodyPr>
            <a:normAutofit fontScale="90000"/>
          </a:bodyPr>
          <a:lstStyle/>
          <a:p>
            <a:pPr algn="ctr"/>
            <a:r>
              <a:rPr lang="en-US" b="1" i="1" dirty="0"/>
              <a:t>Teacher Dashboard Screen</a:t>
            </a:r>
            <a:br>
              <a:rPr lang="en-US" b="1" i="1" dirty="0"/>
            </a:br>
            <a:r>
              <a:rPr lang="en-US" b="1" i="1" dirty="0"/>
              <a:t>Home Panel</a:t>
            </a:r>
          </a:p>
        </p:txBody>
      </p:sp>
      <p:cxnSp>
        <p:nvCxnSpPr>
          <p:cNvPr id="20" name="Straight Arrow Connector 19"/>
          <p:cNvCxnSpPr/>
          <p:nvPr/>
        </p:nvCxnSpPr>
        <p:spPr>
          <a:xfrm flipH="1" flipV="1">
            <a:off x="3059723" y="4128222"/>
            <a:ext cx="2942489" cy="88474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a:stretch>
            <a:fillRect/>
          </a:stretch>
        </p:blipFill>
        <p:spPr>
          <a:xfrm>
            <a:off x="907039" y="1523260"/>
            <a:ext cx="10737634" cy="5130129"/>
          </a:xfrm>
          <a:prstGeom prst="rect">
            <a:avLst/>
          </a:prstGeom>
        </p:spPr>
      </p:pic>
      <p:sp>
        <p:nvSpPr>
          <p:cNvPr id="17" name="TextBox 16"/>
          <p:cNvSpPr txBox="1"/>
          <p:nvPr/>
        </p:nvSpPr>
        <p:spPr>
          <a:xfrm>
            <a:off x="8750180" y="4559862"/>
            <a:ext cx="2414951" cy="1384995"/>
          </a:xfrm>
          <a:prstGeom prst="rect">
            <a:avLst/>
          </a:prstGeom>
          <a:noFill/>
        </p:spPr>
        <p:txBody>
          <a:bodyPr wrap="square" rtlCol="0">
            <a:spAutoFit/>
          </a:bodyPr>
          <a:lstStyle/>
          <a:p>
            <a:r>
              <a:rPr lang="en-US" sz="1200" b="1" dirty="0">
                <a:solidFill>
                  <a:srgbClr val="FF0000"/>
                </a:solidFill>
              </a:rPr>
              <a:t>Teacher Dashboard</a:t>
            </a:r>
          </a:p>
          <a:p>
            <a:pPr marL="171450" indent="-171450">
              <a:buFont typeface="Arial" panose="020B0604020202020204" pitchFamily="34" charset="0"/>
              <a:buChar char="•"/>
            </a:pPr>
            <a:r>
              <a:rPr lang="en-US" sz="1200" b="1" dirty="0">
                <a:solidFill>
                  <a:srgbClr val="FF0000"/>
                </a:solidFill>
              </a:rPr>
              <a:t>Class Identification</a:t>
            </a:r>
          </a:p>
          <a:p>
            <a:pPr marL="171450" indent="-171450">
              <a:buFont typeface="Arial" panose="020B0604020202020204" pitchFamily="34" charset="0"/>
              <a:buChar char="•"/>
            </a:pPr>
            <a:r>
              <a:rPr lang="en-US" sz="1200" b="1" dirty="0">
                <a:solidFill>
                  <a:srgbClr val="FF0000"/>
                </a:solidFill>
              </a:rPr>
              <a:t>Student Class Roster</a:t>
            </a:r>
          </a:p>
          <a:p>
            <a:pPr marL="171450" indent="-171450">
              <a:buFont typeface="Arial" panose="020B0604020202020204" pitchFamily="34" charset="0"/>
              <a:buChar char="•"/>
            </a:pPr>
            <a:r>
              <a:rPr lang="en-US" sz="1200" b="1" dirty="0" err="1">
                <a:solidFill>
                  <a:srgbClr val="FF0000"/>
                </a:solidFill>
              </a:rPr>
              <a:t>StudentTeam</a:t>
            </a:r>
            <a:r>
              <a:rPr lang="en-US" sz="1200" b="1" dirty="0">
                <a:solidFill>
                  <a:srgbClr val="FF0000"/>
                </a:solidFill>
              </a:rPr>
              <a:t> Rosters</a:t>
            </a:r>
          </a:p>
          <a:p>
            <a:pPr marL="171450" indent="-171450">
              <a:buFont typeface="Arial" panose="020B0604020202020204" pitchFamily="34" charset="0"/>
              <a:buChar char="•"/>
            </a:pPr>
            <a:r>
              <a:rPr lang="en-US" sz="1200" b="1" dirty="0">
                <a:solidFill>
                  <a:srgbClr val="FF0000"/>
                </a:solidFill>
              </a:rPr>
              <a:t>Student Project Assignments</a:t>
            </a:r>
          </a:p>
          <a:p>
            <a:pPr marL="171450" indent="-171450">
              <a:buFont typeface="Arial" panose="020B0604020202020204" pitchFamily="34" charset="0"/>
              <a:buChar char="•"/>
            </a:pPr>
            <a:r>
              <a:rPr lang="en-US" sz="1200" b="1" dirty="0">
                <a:solidFill>
                  <a:srgbClr val="FF0000"/>
                </a:solidFill>
              </a:rPr>
              <a:t>Design Work Product Scoring</a:t>
            </a:r>
          </a:p>
          <a:p>
            <a:pPr marL="171450" indent="-171450">
              <a:buFont typeface="Arial" panose="020B0604020202020204" pitchFamily="34" charset="0"/>
              <a:buChar char="•"/>
            </a:pPr>
            <a:r>
              <a:rPr lang="en-US" sz="1200" b="1" dirty="0">
                <a:solidFill>
                  <a:srgbClr val="FF0000"/>
                </a:solidFill>
              </a:rPr>
              <a:t>EDPPSR</a:t>
            </a:r>
          </a:p>
        </p:txBody>
      </p:sp>
      <p:cxnSp>
        <p:nvCxnSpPr>
          <p:cNvPr id="21" name="Straight Arrow Connector 20"/>
          <p:cNvCxnSpPr/>
          <p:nvPr/>
        </p:nvCxnSpPr>
        <p:spPr>
          <a:xfrm flipH="1" flipV="1">
            <a:off x="2875547" y="3826042"/>
            <a:ext cx="5874635" cy="9452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562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t>Class Management Screens</a:t>
            </a:r>
          </a:p>
        </p:txBody>
      </p:sp>
    </p:spTree>
    <p:extLst>
      <p:ext uri="{BB962C8B-B14F-4D97-AF65-F5344CB8AC3E}">
        <p14:creationId xmlns:p14="http://schemas.microsoft.com/office/powerpoint/2010/main" val="2681075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57096" y="887215"/>
            <a:ext cx="6125828" cy="5653645"/>
          </a:xfrm>
          <a:prstGeom prst="rect">
            <a:avLst/>
          </a:prstGeom>
        </p:spPr>
      </p:pic>
      <p:cxnSp>
        <p:nvCxnSpPr>
          <p:cNvPr id="58" name="Straight Arrow Connector 57"/>
          <p:cNvCxnSpPr/>
          <p:nvPr/>
        </p:nvCxnSpPr>
        <p:spPr>
          <a:xfrm flipH="1" flipV="1">
            <a:off x="6136105" y="4006516"/>
            <a:ext cx="1094875" cy="6617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252267" y="4435842"/>
            <a:ext cx="2561112" cy="461665"/>
          </a:xfrm>
          <a:prstGeom prst="rect">
            <a:avLst/>
          </a:prstGeom>
          <a:noFill/>
        </p:spPr>
        <p:txBody>
          <a:bodyPr wrap="square" rtlCol="0">
            <a:spAutoFit/>
          </a:bodyPr>
          <a:lstStyle/>
          <a:p>
            <a:r>
              <a:rPr lang="en-US" sz="1200" b="1" dirty="0">
                <a:solidFill>
                  <a:srgbClr val="FF0000"/>
                </a:solidFill>
              </a:rPr>
              <a:t>Enroll students in class by selecting Add boxes and Save Class Roster</a:t>
            </a:r>
          </a:p>
        </p:txBody>
      </p:sp>
      <p:cxnSp>
        <p:nvCxnSpPr>
          <p:cNvPr id="57" name="Straight Arrow Connector 56"/>
          <p:cNvCxnSpPr/>
          <p:nvPr/>
        </p:nvCxnSpPr>
        <p:spPr>
          <a:xfrm flipH="1">
            <a:off x="7859768" y="2142360"/>
            <a:ext cx="634527" cy="8414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5"/>
          <p:cNvSpPr>
            <a:spLocks noGrp="1"/>
          </p:cNvSpPr>
          <p:nvPr>
            <p:ph type="title"/>
          </p:nvPr>
        </p:nvSpPr>
        <p:spPr>
          <a:xfrm>
            <a:off x="870969" y="232152"/>
            <a:ext cx="10051473" cy="1011815"/>
          </a:xfrm>
        </p:spPr>
        <p:txBody>
          <a:bodyPr/>
          <a:lstStyle/>
          <a:p>
            <a:pPr algn="ctr"/>
            <a:r>
              <a:rPr lang="en-US" b="1" i="1" dirty="0"/>
              <a:t>Class Roster Panel</a:t>
            </a:r>
            <a:endParaRPr lang="en-US" dirty="0"/>
          </a:p>
        </p:txBody>
      </p:sp>
      <p:sp>
        <p:nvSpPr>
          <p:cNvPr id="66" name="TextBox 65"/>
          <p:cNvSpPr txBox="1"/>
          <p:nvPr/>
        </p:nvSpPr>
        <p:spPr>
          <a:xfrm>
            <a:off x="7988969" y="1496029"/>
            <a:ext cx="2121754" cy="646331"/>
          </a:xfrm>
          <a:prstGeom prst="rect">
            <a:avLst/>
          </a:prstGeom>
          <a:noFill/>
        </p:spPr>
        <p:txBody>
          <a:bodyPr wrap="square" rtlCol="0">
            <a:spAutoFit/>
          </a:bodyPr>
          <a:lstStyle/>
          <a:p>
            <a:r>
              <a:rPr lang="en-US" sz="1200" b="1" dirty="0">
                <a:solidFill>
                  <a:srgbClr val="FF0000"/>
                </a:solidFill>
              </a:rPr>
              <a:t>Remove students from class by selecting Remove boxes Save Class Roster</a:t>
            </a:r>
          </a:p>
        </p:txBody>
      </p:sp>
      <p:cxnSp>
        <p:nvCxnSpPr>
          <p:cNvPr id="17" name="Straight Arrow Connector 16"/>
          <p:cNvCxnSpPr/>
          <p:nvPr/>
        </p:nvCxnSpPr>
        <p:spPr>
          <a:xfrm flipH="1">
            <a:off x="8346130" y="5594684"/>
            <a:ext cx="536794" cy="5321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769290" y="5133019"/>
            <a:ext cx="2044089" cy="461665"/>
          </a:xfrm>
          <a:prstGeom prst="rect">
            <a:avLst/>
          </a:prstGeom>
          <a:noFill/>
        </p:spPr>
        <p:txBody>
          <a:bodyPr wrap="square" rtlCol="0">
            <a:spAutoFit/>
          </a:bodyPr>
          <a:lstStyle/>
          <a:p>
            <a:r>
              <a:rPr lang="en-US" sz="1200" b="1" dirty="0">
                <a:solidFill>
                  <a:srgbClr val="FF0000"/>
                </a:solidFill>
              </a:rPr>
              <a:t>Save Class Roster button saves to database</a:t>
            </a:r>
          </a:p>
        </p:txBody>
      </p:sp>
    </p:spTree>
    <p:extLst>
      <p:ext uri="{BB962C8B-B14F-4D97-AF65-F5344CB8AC3E}">
        <p14:creationId xmlns:p14="http://schemas.microsoft.com/office/powerpoint/2010/main" val="4102193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p:cNvSpPr>
            <a:spLocks noGrp="1"/>
          </p:cNvSpPr>
          <p:nvPr>
            <p:ph type="title"/>
          </p:nvPr>
        </p:nvSpPr>
        <p:spPr>
          <a:xfrm>
            <a:off x="833238" y="255687"/>
            <a:ext cx="10051473" cy="1011815"/>
          </a:xfrm>
        </p:spPr>
        <p:txBody>
          <a:bodyPr/>
          <a:lstStyle/>
          <a:p>
            <a:pPr algn="ctr"/>
            <a:r>
              <a:rPr lang="en-US" b="1" i="1" dirty="0"/>
              <a:t>Team Roster Panel</a:t>
            </a:r>
            <a:endParaRPr lang="en-US" dirty="0"/>
          </a:p>
        </p:txBody>
      </p:sp>
      <p:pic>
        <p:nvPicPr>
          <p:cNvPr id="2" name="Picture 1"/>
          <p:cNvPicPr>
            <a:picLocks noChangeAspect="1"/>
          </p:cNvPicPr>
          <p:nvPr/>
        </p:nvPicPr>
        <p:blipFill>
          <a:blip r:embed="rId2"/>
          <a:stretch>
            <a:fillRect/>
          </a:stretch>
        </p:blipFill>
        <p:spPr>
          <a:xfrm>
            <a:off x="1974587" y="1146471"/>
            <a:ext cx="7340252" cy="5615608"/>
          </a:xfrm>
          <a:prstGeom prst="rect">
            <a:avLst/>
          </a:prstGeom>
        </p:spPr>
      </p:pic>
      <p:cxnSp>
        <p:nvCxnSpPr>
          <p:cNvPr id="17" name="Straight Arrow Connector 16"/>
          <p:cNvCxnSpPr/>
          <p:nvPr/>
        </p:nvCxnSpPr>
        <p:spPr>
          <a:xfrm flipH="1">
            <a:off x="5858975" y="4138864"/>
            <a:ext cx="1130967" cy="22356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259053" y="3872237"/>
            <a:ext cx="2561112" cy="461665"/>
          </a:xfrm>
          <a:prstGeom prst="rect">
            <a:avLst/>
          </a:prstGeom>
          <a:noFill/>
        </p:spPr>
        <p:txBody>
          <a:bodyPr wrap="square" rtlCol="0">
            <a:spAutoFit/>
          </a:bodyPr>
          <a:lstStyle/>
          <a:p>
            <a:r>
              <a:rPr lang="en-US" sz="1200" b="1" dirty="0">
                <a:solidFill>
                  <a:srgbClr val="FF0000"/>
                </a:solidFill>
              </a:rPr>
              <a:t>Enroll students in team by selecting Add boxes and Save Team Roster</a:t>
            </a:r>
          </a:p>
        </p:txBody>
      </p:sp>
      <p:cxnSp>
        <p:nvCxnSpPr>
          <p:cNvPr id="19" name="Straight Arrow Connector 18"/>
          <p:cNvCxnSpPr/>
          <p:nvPr/>
        </p:nvCxnSpPr>
        <p:spPr>
          <a:xfrm flipH="1">
            <a:off x="8253663" y="2068944"/>
            <a:ext cx="1566503" cy="6622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314839" y="1422613"/>
            <a:ext cx="2121754" cy="646331"/>
          </a:xfrm>
          <a:prstGeom prst="rect">
            <a:avLst/>
          </a:prstGeom>
          <a:noFill/>
        </p:spPr>
        <p:txBody>
          <a:bodyPr wrap="square" rtlCol="0">
            <a:spAutoFit/>
          </a:bodyPr>
          <a:lstStyle/>
          <a:p>
            <a:r>
              <a:rPr lang="en-US" sz="1200" b="1" dirty="0">
                <a:solidFill>
                  <a:srgbClr val="FF0000"/>
                </a:solidFill>
              </a:rPr>
              <a:t>Remove students from team by selecting Remove boxes Save Team Roster</a:t>
            </a:r>
          </a:p>
        </p:txBody>
      </p:sp>
      <p:cxnSp>
        <p:nvCxnSpPr>
          <p:cNvPr id="22" name="Straight Arrow Connector 21"/>
          <p:cNvCxnSpPr/>
          <p:nvPr/>
        </p:nvCxnSpPr>
        <p:spPr>
          <a:xfrm flipH="1">
            <a:off x="8966107" y="5884006"/>
            <a:ext cx="536794" cy="5321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389267" y="5422341"/>
            <a:ext cx="2044089" cy="461665"/>
          </a:xfrm>
          <a:prstGeom prst="rect">
            <a:avLst/>
          </a:prstGeom>
          <a:noFill/>
        </p:spPr>
        <p:txBody>
          <a:bodyPr wrap="square" rtlCol="0">
            <a:spAutoFit/>
          </a:bodyPr>
          <a:lstStyle/>
          <a:p>
            <a:r>
              <a:rPr lang="en-US" sz="1200" b="1" dirty="0">
                <a:solidFill>
                  <a:srgbClr val="FF0000"/>
                </a:solidFill>
              </a:rPr>
              <a:t>Save Team Roster button saves to database</a:t>
            </a:r>
          </a:p>
        </p:txBody>
      </p:sp>
      <p:sp>
        <p:nvSpPr>
          <p:cNvPr id="25" name="TextBox 24"/>
          <p:cNvSpPr txBox="1"/>
          <p:nvPr/>
        </p:nvSpPr>
        <p:spPr>
          <a:xfrm>
            <a:off x="338916" y="456071"/>
            <a:ext cx="2222196" cy="646331"/>
          </a:xfrm>
          <a:prstGeom prst="rect">
            <a:avLst/>
          </a:prstGeom>
          <a:noFill/>
        </p:spPr>
        <p:txBody>
          <a:bodyPr wrap="square" rtlCol="0">
            <a:spAutoFit/>
          </a:bodyPr>
          <a:lstStyle/>
          <a:p>
            <a:r>
              <a:rPr lang="en-US" sz="1200" b="1" dirty="0">
                <a:solidFill>
                  <a:srgbClr val="FF0000"/>
                </a:solidFill>
              </a:rPr>
              <a:t>Create new teams and add them to the dropdown list for viewing and editing</a:t>
            </a:r>
          </a:p>
        </p:txBody>
      </p:sp>
      <p:cxnSp>
        <p:nvCxnSpPr>
          <p:cNvPr id="26" name="Straight Arrow Connector 25"/>
          <p:cNvCxnSpPr/>
          <p:nvPr/>
        </p:nvCxnSpPr>
        <p:spPr>
          <a:xfrm>
            <a:off x="2546278" y="852136"/>
            <a:ext cx="3601454" cy="71197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333721" y="890435"/>
            <a:ext cx="1819206" cy="76421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453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11442" y="704582"/>
            <a:ext cx="9168064" cy="5815264"/>
          </a:xfrm>
          <a:prstGeom prst="rect">
            <a:avLst/>
          </a:prstGeom>
        </p:spPr>
      </p:pic>
      <p:sp>
        <p:nvSpPr>
          <p:cNvPr id="95" name="TextBox 94"/>
          <p:cNvSpPr txBox="1"/>
          <p:nvPr/>
        </p:nvSpPr>
        <p:spPr>
          <a:xfrm>
            <a:off x="7129011" y="3304437"/>
            <a:ext cx="3993265" cy="307777"/>
          </a:xfrm>
          <a:prstGeom prst="rect">
            <a:avLst/>
          </a:prstGeom>
          <a:noFill/>
        </p:spPr>
        <p:txBody>
          <a:bodyPr wrap="square" rtlCol="0">
            <a:spAutoFit/>
          </a:bodyPr>
          <a:lstStyle/>
          <a:p>
            <a:r>
              <a:rPr lang="en-US" sz="1400" b="1" dirty="0">
                <a:solidFill>
                  <a:srgbClr val="FF0000"/>
                </a:solidFill>
              </a:rPr>
              <a:t>Select to access Assign Projects panel</a:t>
            </a:r>
          </a:p>
        </p:txBody>
      </p:sp>
      <p:cxnSp>
        <p:nvCxnSpPr>
          <p:cNvPr id="96" name="Straight Arrow Connector 95"/>
          <p:cNvCxnSpPr/>
          <p:nvPr/>
        </p:nvCxnSpPr>
        <p:spPr>
          <a:xfrm flipV="1">
            <a:off x="9601200" y="3068053"/>
            <a:ext cx="397042" cy="2363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959089" y="68163"/>
            <a:ext cx="10051473" cy="1011815"/>
          </a:xfrm>
        </p:spPr>
        <p:txBody>
          <a:bodyPr/>
          <a:lstStyle/>
          <a:p>
            <a:pPr algn="ctr"/>
            <a:r>
              <a:rPr lang="en-US" b="1" i="1" dirty="0"/>
              <a:t>Project Assignment Panel</a:t>
            </a:r>
            <a:endParaRPr lang="en-US" dirty="0"/>
          </a:p>
        </p:txBody>
      </p:sp>
      <p:pic>
        <p:nvPicPr>
          <p:cNvPr id="6" name="Picture 5"/>
          <p:cNvPicPr>
            <a:picLocks noChangeAspect="1"/>
          </p:cNvPicPr>
          <p:nvPr/>
        </p:nvPicPr>
        <p:blipFill>
          <a:blip r:embed="rId3"/>
          <a:stretch>
            <a:fillRect/>
          </a:stretch>
        </p:blipFill>
        <p:spPr>
          <a:xfrm>
            <a:off x="8815535" y="5876108"/>
            <a:ext cx="981075" cy="257175"/>
          </a:xfrm>
          <a:prstGeom prst="rect">
            <a:avLst/>
          </a:prstGeom>
        </p:spPr>
      </p:pic>
      <p:cxnSp>
        <p:nvCxnSpPr>
          <p:cNvPr id="26" name="Straight Arrow Connector 25"/>
          <p:cNvCxnSpPr/>
          <p:nvPr/>
        </p:nvCxnSpPr>
        <p:spPr>
          <a:xfrm flipH="1">
            <a:off x="6882063" y="3681721"/>
            <a:ext cx="385011" cy="372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807627" y="5221120"/>
            <a:ext cx="2216058" cy="523220"/>
          </a:xfrm>
          <a:prstGeom prst="rect">
            <a:avLst/>
          </a:prstGeom>
          <a:noFill/>
        </p:spPr>
        <p:txBody>
          <a:bodyPr wrap="square" rtlCol="0">
            <a:spAutoFit/>
          </a:bodyPr>
          <a:lstStyle/>
          <a:p>
            <a:r>
              <a:rPr lang="en-US" sz="1400" b="1" dirty="0">
                <a:solidFill>
                  <a:srgbClr val="FF0000"/>
                </a:solidFill>
              </a:rPr>
              <a:t>Save Project Assignments saves to the database </a:t>
            </a:r>
          </a:p>
        </p:txBody>
      </p:sp>
      <p:cxnSp>
        <p:nvCxnSpPr>
          <p:cNvPr id="30" name="Straight Arrow Connector 29"/>
          <p:cNvCxnSpPr/>
          <p:nvPr/>
        </p:nvCxnSpPr>
        <p:spPr>
          <a:xfrm>
            <a:off x="8815536" y="5663548"/>
            <a:ext cx="208149" cy="2125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70749" y="4780311"/>
            <a:ext cx="2524326" cy="1600438"/>
          </a:xfrm>
          <a:prstGeom prst="rect">
            <a:avLst/>
          </a:prstGeom>
          <a:noFill/>
        </p:spPr>
        <p:txBody>
          <a:bodyPr wrap="square" rtlCol="0">
            <a:spAutoFit/>
          </a:bodyPr>
          <a:lstStyle/>
          <a:p>
            <a:r>
              <a:rPr lang="en-US" sz="1400" b="1" dirty="0">
                <a:solidFill>
                  <a:srgbClr val="FF0000"/>
                </a:solidFill>
              </a:rPr>
              <a:t>New Project button navigates to the same Project Creation screen as used by the students.  Student created projects are independent.  Teacher created projects can be assigned to anyone in the class/team</a:t>
            </a:r>
          </a:p>
        </p:txBody>
      </p:sp>
      <p:cxnSp>
        <p:nvCxnSpPr>
          <p:cNvPr id="34" name="Straight Arrow Connector 33"/>
          <p:cNvCxnSpPr/>
          <p:nvPr/>
        </p:nvCxnSpPr>
        <p:spPr>
          <a:xfrm flipV="1">
            <a:off x="2496554" y="1852863"/>
            <a:ext cx="2267951" cy="29111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464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959089" y="68163"/>
            <a:ext cx="10051473" cy="1011815"/>
          </a:xfrm>
        </p:spPr>
        <p:txBody>
          <a:bodyPr/>
          <a:lstStyle/>
          <a:p>
            <a:pPr algn="ctr"/>
            <a:r>
              <a:rPr lang="en-US" b="1" i="1" dirty="0"/>
              <a:t>Assign Projects Panel</a:t>
            </a:r>
            <a:endParaRPr lang="en-US" dirty="0"/>
          </a:p>
        </p:txBody>
      </p:sp>
      <p:pic>
        <p:nvPicPr>
          <p:cNvPr id="6" name="Picture 5"/>
          <p:cNvPicPr>
            <a:picLocks noChangeAspect="1"/>
          </p:cNvPicPr>
          <p:nvPr/>
        </p:nvPicPr>
        <p:blipFill>
          <a:blip r:embed="rId2"/>
          <a:stretch>
            <a:fillRect/>
          </a:stretch>
        </p:blipFill>
        <p:spPr>
          <a:xfrm>
            <a:off x="1691013" y="962526"/>
            <a:ext cx="8907897" cy="5713847"/>
          </a:xfrm>
          <a:prstGeom prst="rect">
            <a:avLst/>
          </a:prstGeom>
        </p:spPr>
      </p:pic>
      <p:sp>
        <p:nvSpPr>
          <p:cNvPr id="18" name="TextBox 17"/>
          <p:cNvSpPr txBox="1"/>
          <p:nvPr/>
        </p:nvSpPr>
        <p:spPr>
          <a:xfrm>
            <a:off x="170748" y="4780311"/>
            <a:ext cx="2680735" cy="738664"/>
          </a:xfrm>
          <a:prstGeom prst="rect">
            <a:avLst/>
          </a:prstGeom>
          <a:noFill/>
        </p:spPr>
        <p:txBody>
          <a:bodyPr wrap="square" rtlCol="0">
            <a:spAutoFit/>
          </a:bodyPr>
          <a:lstStyle/>
          <a:p>
            <a:r>
              <a:rPr lang="en-US" sz="1400" b="1" dirty="0">
                <a:solidFill>
                  <a:srgbClr val="FF0000"/>
                </a:solidFill>
              </a:rPr>
              <a:t>Any Teacher created project is available to be assigned to students</a:t>
            </a:r>
          </a:p>
        </p:txBody>
      </p:sp>
      <p:cxnSp>
        <p:nvCxnSpPr>
          <p:cNvPr id="19" name="Straight Arrow Connector 18"/>
          <p:cNvCxnSpPr/>
          <p:nvPr/>
        </p:nvCxnSpPr>
        <p:spPr>
          <a:xfrm flipV="1">
            <a:off x="2496554" y="3416968"/>
            <a:ext cx="1750593" cy="13470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829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t>Grading Student Work</a:t>
            </a:r>
            <a:br>
              <a:rPr lang="en-US" b="1" i="1" dirty="0"/>
            </a:br>
            <a:r>
              <a:rPr lang="en-US" b="1" i="1" dirty="0"/>
              <a:t> from the Teacher Dashboard</a:t>
            </a:r>
          </a:p>
        </p:txBody>
      </p:sp>
    </p:spTree>
    <p:extLst>
      <p:ext uri="{BB962C8B-B14F-4D97-AF65-F5344CB8AC3E}">
        <p14:creationId xmlns:p14="http://schemas.microsoft.com/office/powerpoint/2010/main" val="3810934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5323" y="1225777"/>
            <a:ext cx="10537908" cy="5013309"/>
          </a:xfrm>
          <a:prstGeom prst="rect">
            <a:avLst/>
          </a:prstGeom>
        </p:spPr>
      </p:pic>
      <p:sp>
        <p:nvSpPr>
          <p:cNvPr id="4" name="TextBox 3"/>
          <p:cNvSpPr txBox="1"/>
          <p:nvPr/>
        </p:nvSpPr>
        <p:spPr>
          <a:xfrm>
            <a:off x="8393723" y="2811889"/>
            <a:ext cx="1875692" cy="1200329"/>
          </a:xfrm>
          <a:prstGeom prst="rect">
            <a:avLst/>
          </a:prstGeom>
          <a:noFill/>
        </p:spPr>
        <p:txBody>
          <a:bodyPr wrap="square" rtlCol="0">
            <a:spAutoFit/>
          </a:bodyPr>
          <a:lstStyle/>
          <a:p>
            <a:r>
              <a:rPr lang="en-US" b="1" dirty="0">
                <a:solidFill>
                  <a:srgbClr val="FF0000"/>
                </a:solidFill>
              </a:rPr>
              <a:t>Select to access the Sign Up screen and create an account</a:t>
            </a:r>
          </a:p>
        </p:txBody>
      </p:sp>
      <p:cxnSp>
        <p:nvCxnSpPr>
          <p:cNvPr id="5" name="Straight Arrow Connector 4"/>
          <p:cNvCxnSpPr/>
          <p:nvPr/>
        </p:nvCxnSpPr>
        <p:spPr>
          <a:xfrm flipH="1">
            <a:off x="4247147" y="4012218"/>
            <a:ext cx="4315019" cy="8846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1516402" y="160763"/>
            <a:ext cx="9135750" cy="1325563"/>
          </a:xfrm>
        </p:spPr>
        <p:txBody>
          <a:bodyPr/>
          <a:lstStyle/>
          <a:p>
            <a:pPr algn="ctr"/>
            <a:r>
              <a:rPr lang="en-US" b="1" i="1" dirty="0"/>
              <a:t>Login Screen</a:t>
            </a:r>
          </a:p>
        </p:txBody>
      </p:sp>
      <p:sp>
        <p:nvSpPr>
          <p:cNvPr id="10" name="TextBox 9"/>
          <p:cNvSpPr txBox="1"/>
          <p:nvPr/>
        </p:nvSpPr>
        <p:spPr>
          <a:xfrm>
            <a:off x="8770484" y="1225777"/>
            <a:ext cx="2403231" cy="923330"/>
          </a:xfrm>
          <a:prstGeom prst="rect">
            <a:avLst/>
          </a:prstGeom>
          <a:noFill/>
        </p:spPr>
        <p:txBody>
          <a:bodyPr wrap="square" rtlCol="0">
            <a:spAutoFit/>
          </a:bodyPr>
          <a:lstStyle/>
          <a:p>
            <a:r>
              <a:rPr lang="en-US" b="1" dirty="0">
                <a:solidFill>
                  <a:srgbClr val="FF0000"/>
                </a:solidFill>
              </a:rPr>
              <a:t>Other screens exist for recovering username and password</a:t>
            </a:r>
          </a:p>
        </p:txBody>
      </p:sp>
      <p:cxnSp>
        <p:nvCxnSpPr>
          <p:cNvPr id="11" name="Straight Arrow Connector 10"/>
          <p:cNvCxnSpPr/>
          <p:nvPr/>
        </p:nvCxnSpPr>
        <p:spPr>
          <a:xfrm flipH="1">
            <a:off x="4463716" y="2037826"/>
            <a:ext cx="4301859" cy="25341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0" y="4012218"/>
            <a:ext cx="2413931" cy="1477328"/>
          </a:xfrm>
          <a:prstGeom prst="rect">
            <a:avLst/>
          </a:prstGeom>
          <a:noFill/>
        </p:spPr>
        <p:txBody>
          <a:bodyPr wrap="square" rtlCol="0">
            <a:spAutoFit/>
          </a:bodyPr>
          <a:lstStyle/>
          <a:p>
            <a:r>
              <a:rPr lang="en-US" b="1" dirty="0">
                <a:solidFill>
                  <a:srgbClr val="FF0000"/>
                </a:solidFill>
              </a:rPr>
              <a:t>Successful login draws user data from the database, including user type (student or teacher)</a:t>
            </a:r>
          </a:p>
        </p:txBody>
      </p:sp>
      <p:cxnSp>
        <p:nvCxnSpPr>
          <p:cNvPr id="15" name="Straight Arrow Connector 14"/>
          <p:cNvCxnSpPr/>
          <p:nvPr/>
        </p:nvCxnSpPr>
        <p:spPr>
          <a:xfrm flipV="1">
            <a:off x="2225842" y="3910263"/>
            <a:ext cx="1003412" cy="7507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8206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45958" y="1519501"/>
            <a:ext cx="11008895" cy="5245293"/>
          </a:xfrm>
          <a:prstGeom prst="rect">
            <a:avLst/>
          </a:prstGeom>
        </p:spPr>
      </p:pic>
      <p:sp>
        <p:nvSpPr>
          <p:cNvPr id="6" name="Title 7"/>
          <p:cNvSpPr txBox="1">
            <a:spLocks/>
          </p:cNvSpPr>
          <p:nvPr/>
        </p:nvSpPr>
        <p:spPr>
          <a:xfrm>
            <a:off x="1516402" y="356035"/>
            <a:ext cx="9135750" cy="1033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a:t>List of Student Work Products</a:t>
            </a:r>
          </a:p>
        </p:txBody>
      </p:sp>
      <p:sp>
        <p:nvSpPr>
          <p:cNvPr id="9" name="TextBox 8"/>
          <p:cNvSpPr txBox="1"/>
          <p:nvPr/>
        </p:nvSpPr>
        <p:spPr>
          <a:xfrm>
            <a:off x="9700023" y="356035"/>
            <a:ext cx="2255269" cy="584775"/>
          </a:xfrm>
          <a:prstGeom prst="rect">
            <a:avLst/>
          </a:prstGeom>
          <a:noFill/>
        </p:spPr>
        <p:txBody>
          <a:bodyPr wrap="square" rtlCol="0">
            <a:spAutoFit/>
          </a:bodyPr>
          <a:lstStyle/>
          <a:p>
            <a:r>
              <a:rPr lang="en-US" sz="1600" b="1" dirty="0">
                <a:solidFill>
                  <a:srgbClr val="FF0000"/>
                </a:solidFill>
              </a:rPr>
              <a:t>Select from student roster to grade work</a:t>
            </a:r>
          </a:p>
        </p:txBody>
      </p:sp>
      <p:cxnSp>
        <p:nvCxnSpPr>
          <p:cNvPr id="5" name="Straight Arrow Connector 4"/>
          <p:cNvCxnSpPr/>
          <p:nvPr/>
        </p:nvCxnSpPr>
        <p:spPr>
          <a:xfrm>
            <a:off x="10652153" y="1037926"/>
            <a:ext cx="368773" cy="151276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666813" y="5272940"/>
            <a:ext cx="6690998" cy="1323439"/>
          </a:xfrm>
          <a:prstGeom prst="rect">
            <a:avLst/>
          </a:prstGeom>
          <a:noFill/>
        </p:spPr>
        <p:txBody>
          <a:bodyPr wrap="square" rtlCol="0">
            <a:spAutoFit/>
          </a:bodyPr>
          <a:lstStyle/>
          <a:p>
            <a:r>
              <a:rPr lang="en-US" sz="1600" b="1" dirty="0">
                <a:solidFill>
                  <a:srgbClr val="FF0000"/>
                </a:solidFill>
              </a:rPr>
              <a:t>Color Code:</a:t>
            </a:r>
          </a:p>
          <a:p>
            <a:pPr marL="285750" indent="-285750">
              <a:buFont typeface="Arial" panose="020B0604020202020204" pitchFamily="34" charset="0"/>
              <a:buChar char="•"/>
            </a:pPr>
            <a:r>
              <a:rPr lang="en-US" sz="1600" b="1" dirty="0">
                <a:solidFill>
                  <a:srgbClr val="FF0000"/>
                </a:solidFill>
              </a:rPr>
              <a:t>Red – no project assigned</a:t>
            </a:r>
          </a:p>
          <a:p>
            <a:pPr marL="285750" indent="-285750">
              <a:buFont typeface="Arial" panose="020B0604020202020204" pitchFamily="34" charset="0"/>
              <a:buChar char="•"/>
            </a:pPr>
            <a:r>
              <a:rPr lang="en-US" sz="1600" b="1" dirty="0">
                <a:solidFill>
                  <a:srgbClr val="FF0000"/>
                </a:solidFill>
              </a:rPr>
              <a:t>Yellow – project assigned; no work released</a:t>
            </a:r>
          </a:p>
          <a:p>
            <a:pPr marL="285750" indent="-285750">
              <a:buFont typeface="Arial" panose="020B0604020202020204" pitchFamily="34" charset="0"/>
              <a:buChar char="•"/>
            </a:pPr>
            <a:r>
              <a:rPr lang="en-US" sz="1600" b="1" dirty="0">
                <a:solidFill>
                  <a:srgbClr val="FF0000"/>
                </a:solidFill>
              </a:rPr>
              <a:t>Green – project assigned; work released and ready for grading</a:t>
            </a:r>
          </a:p>
          <a:p>
            <a:pPr marL="285750" indent="-285750">
              <a:buFont typeface="Arial" panose="020B0604020202020204" pitchFamily="34" charset="0"/>
              <a:buChar char="•"/>
            </a:pPr>
            <a:r>
              <a:rPr lang="en-US" sz="1600" b="1" dirty="0">
                <a:solidFill>
                  <a:srgbClr val="FF0000"/>
                </a:solidFill>
              </a:rPr>
              <a:t>Blue – project assigned; work released and graded; can change grade</a:t>
            </a:r>
          </a:p>
        </p:txBody>
      </p:sp>
    </p:spTree>
    <p:extLst>
      <p:ext uri="{BB962C8B-B14F-4D97-AF65-F5344CB8AC3E}">
        <p14:creationId xmlns:p14="http://schemas.microsoft.com/office/powerpoint/2010/main" val="830702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647569" y="1374095"/>
            <a:ext cx="9144000" cy="5133975"/>
          </a:xfrm>
          <a:prstGeom prst="rect">
            <a:avLst/>
          </a:prstGeom>
        </p:spPr>
      </p:pic>
      <p:sp>
        <p:nvSpPr>
          <p:cNvPr id="6" name="Title 7"/>
          <p:cNvSpPr txBox="1">
            <a:spLocks/>
          </p:cNvSpPr>
          <p:nvPr/>
        </p:nvSpPr>
        <p:spPr>
          <a:xfrm>
            <a:off x="1516402" y="160763"/>
            <a:ext cx="913575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a:t>Selected Work Product Metadata Panel</a:t>
            </a:r>
          </a:p>
        </p:txBody>
      </p:sp>
      <p:cxnSp>
        <p:nvCxnSpPr>
          <p:cNvPr id="5" name="Straight Arrow Connector 4"/>
          <p:cNvCxnSpPr/>
          <p:nvPr/>
        </p:nvCxnSpPr>
        <p:spPr>
          <a:xfrm flipV="1">
            <a:off x="2429687" y="4185138"/>
            <a:ext cx="2118867" cy="15495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223" y="5442295"/>
            <a:ext cx="2255269" cy="830997"/>
          </a:xfrm>
          <a:prstGeom prst="rect">
            <a:avLst/>
          </a:prstGeom>
          <a:noFill/>
        </p:spPr>
        <p:txBody>
          <a:bodyPr wrap="square" rtlCol="0">
            <a:spAutoFit/>
          </a:bodyPr>
          <a:lstStyle/>
          <a:p>
            <a:r>
              <a:rPr lang="en-US" sz="1600" b="1" dirty="0">
                <a:solidFill>
                  <a:srgbClr val="FF0000"/>
                </a:solidFill>
              </a:rPr>
              <a:t>Overview Panel appears with work product metadata</a:t>
            </a:r>
          </a:p>
        </p:txBody>
      </p:sp>
      <p:sp>
        <p:nvSpPr>
          <p:cNvPr id="11" name="TextBox 10"/>
          <p:cNvSpPr txBox="1"/>
          <p:nvPr/>
        </p:nvSpPr>
        <p:spPr>
          <a:xfrm>
            <a:off x="8738730" y="5273018"/>
            <a:ext cx="2255269" cy="584775"/>
          </a:xfrm>
          <a:prstGeom prst="rect">
            <a:avLst/>
          </a:prstGeom>
          <a:noFill/>
        </p:spPr>
        <p:txBody>
          <a:bodyPr wrap="square" rtlCol="0">
            <a:spAutoFit/>
          </a:bodyPr>
          <a:lstStyle/>
          <a:p>
            <a:r>
              <a:rPr lang="en-US" sz="1600" b="1" dirty="0">
                <a:solidFill>
                  <a:srgbClr val="FF0000"/>
                </a:solidFill>
              </a:rPr>
              <a:t>Select to move on to Assessment screen</a:t>
            </a:r>
          </a:p>
        </p:txBody>
      </p:sp>
      <p:cxnSp>
        <p:nvCxnSpPr>
          <p:cNvPr id="12" name="Straight Arrow Connector 11"/>
          <p:cNvCxnSpPr/>
          <p:nvPr/>
        </p:nvCxnSpPr>
        <p:spPr>
          <a:xfrm flipH="1" flipV="1">
            <a:off x="8536300" y="4534930"/>
            <a:ext cx="1006285" cy="7380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677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16402" y="1098207"/>
            <a:ext cx="9144000" cy="5143500"/>
          </a:xfrm>
          <a:prstGeom prst="rect">
            <a:avLst/>
          </a:prstGeom>
        </p:spPr>
      </p:pic>
      <p:sp>
        <p:nvSpPr>
          <p:cNvPr id="6" name="Title 7"/>
          <p:cNvSpPr txBox="1">
            <a:spLocks/>
          </p:cNvSpPr>
          <p:nvPr/>
        </p:nvSpPr>
        <p:spPr>
          <a:xfrm>
            <a:off x="1516402" y="160763"/>
            <a:ext cx="913575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a:t>Assessment (Grading) Panel</a:t>
            </a:r>
          </a:p>
        </p:txBody>
      </p:sp>
      <p:cxnSp>
        <p:nvCxnSpPr>
          <p:cNvPr id="5" name="Straight Arrow Connector 4"/>
          <p:cNvCxnSpPr/>
          <p:nvPr/>
        </p:nvCxnSpPr>
        <p:spPr>
          <a:xfrm>
            <a:off x="2051222" y="3183804"/>
            <a:ext cx="2497332" cy="10013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23203" y="3014527"/>
            <a:ext cx="2255269" cy="338554"/>
          </a:xfrm>
          <a:prstGeom prst="rect">
            <a:avLst/>
          </a:prstGeom>
          <a:noFill/>
        </p:spPr>
        <p:txBody>
          <a:bodyPr wrap="square" rtlCol="0">
            <a:spAutoFit/>
          </a:bodyPr>
          <a:lstStyle/>
          <a:p>
            <a:r>
              <a:rPr lang="en-US" sz="1600" b="1" dirty="0">
                <a:solidFill>
                  <a:srgbClr val="FF0000"/>
                </a:solidFill>
              </a:rPr>
              <a:t>View Work Product</a:t>
            </a:r>
          </a:p>
        </p:txBody>
      </p:sp>
      <p:sp>
        <p:nvSpPr>
          <p:cNvPr id="11" name="TextBox 10"/>
          <p:cNvSpPr txBox="1"/>
          <p:nvPr/>
        </p:nvSpPr>
        <p:spPr>
          <a:xfrm>
            <a:off x="9936731" y="5133899"/>
            <a:ext cx="2255269" cy="1569660"/>
          </a:xfrm>
          <a:prstGeom prst="rect">
            <a:avLst/>
          </a:prstGeom>
          <a:noFill/>
        </p:spPr>
        <p:txBody>
          <a:bodyPr wrap="square" rtlCol="0">
            <a:spAutoFit/>
          </a:bodyPr>
          <a:lstStyle/>
          <a:p>
            <a:r>
              <a:rPr lang="en-US" sz="1600" b="1" dirty="0">
                <a:solidFill>
                  <a:srgbClr val="FF0000"/>
                </a:solidFill>
              </a:rPr>
              <a:t>To assess work product against the rubric, select icon to score 0 – 5 for each of several multiple choice questions based on the rubric</a:t>
            </a:r>
          </a:p>
        </p:txBody>
      </p:sp>
      <p:cxnSp>
        <p:nvCxnSpPr>
          <p:cNvPr id="12" name="Straight Arrow Connector 11"/>
          <p:cNvCxnSpPr/>
          <p:nvPr/>
        </p:nvCxnSpPr>
        <p:spPr>
          <a:xfrm flipH="1" flipV="1">
            <a:off x="8279028" y="3669957"/>
            <a:ext cx="1657703" cy="14639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23203" y="4998398"/>
            <a:ext cx="2255269" cy="1323439"/>
          </a:xfrm>
          <a:prstGeom prst="rect">
            <a:avLst/>
          </a:prstGeom>
          <a:noFill/>
        </p:spPr>
        <p:txBody>
          <a:bodyPr wrap="square" rtlCol="0">
            <a:spAutoFit/>
          </a:bodyPr>
          <a:lstStyle/>
          <a:p>
            <a:r>
              <a:rPr lang="en-US" sz="1600" b="1" dirty="0">
                <a:solidFill>
                  <a:srgbClr val="FF0000"/>
                </a:solidFill>
              </a:rPr>
              <a:t>Select to record assessment and go back to Assessment Overview Panel to enter teacher comments</a:t>
            </a:r>
          </a:p>
        </p:txBody>
      </p:sp>
      <p:cxnSp>
        <p:nvCxnSpPr>
          <p:cNvPr id="16" name="Straight Arrow Connector 15"/>
          <p:cNvCxnSpPr/>
          <p:nvPr/>
        </p:nvCxnSpPr>
        <p:spPr>
          <a:xfrm flipV="1">
            <a:off x="2378472" y="4998398"/>
            <a:ext cx="433098" cy="2710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240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687485" y="1486326"/>
            <a:ext cx="9145276" cy="5144218"/>
          </a:xfrm>
          <a:prstGeom prst="rect">
            <a:avLst/>
          </a:prstGeom>
        </p:spPr>
      </p:pic>
      <p:sp>
        <p:nvSpPr>
          <p:cNvPr id="6" name="Title 7"/>
          <p:cNvSpPr txBox="1">
            <a:spLocks/>
          </p:cNvSpPr>
          <p:nvPr/>
        </p:nvSpPr>
        <p:spPr>
          <a:xfrm>
            <a:off x="1516402" y="160763"/>
            <a:ext cx="913575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a:t>Selected Work Product Metadata Panel</a:t>
            </a:r>
          </a:p>
          <a:p>
            <a:pPr algn="ctr"/>
            <a:r>
              <a:rPr lang="en-US" b="1" i="1" dirty="0"/>
              <a:t>With Assessment Data</a:t>
            </a:r>
          </a:p>
        </p:txBody>
      </p:sp>
      <p:cxnSp>
        <p:nvCxnSpPr>
          <p:cNvPr id="5" name="Straight Arrow Connector 4"/>
          <p:cNvCxnSpPr/>
          <p:nvPr/>
        </p:nvCxnSpPr>
        <p:spPr>
          <a:xfrm flipV="1">
            <a:off x="2429687" y="4185138"/>
            <a:ext cx="2118867" cy="15495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223" y="5442295"/>
            <a:ext cx="2255269" cy="830997"/>
          </a:xfrm>
          <a:prstGeom prst="rect">
            <a:avLst/>
          </a:prstGeom>
          <a:noFill/>
        </p:spPr>
        <p:txBody>
          <a:bodyPr wrap="square" rtlCol="0">
            <a:spAutoFit/>
          </a:bodyPr>
          <a:lstStyle/>
          <a:p>
            <a:r>
              <a:rPr lang="en-US" sz="1600" b="1" dirty="0">
                <a:solidFill>
                  <a:srgbClr val="FF0000"/>
                </a:solidFill>
              </a:rPr>
              <a:t>Assessment Overview panel re-appears with assessment data</a:t>
            </a:r>
          </a:p>
        </p:txBody>
      </p:sp>
      <p:sp>
        <p:nvSpPr>
          <p:cNvPr id="11" name="TextBox 10"/>
          <p:cNvSpPr txBox="1"/>
          <p:nvPr/>
        </p:nvSpPr>
        <p:spPr>
          <a:xfrm>
            <a:off x="8738730" y="5273018"/>
            <a:ext cx="2255269" cy="1323439"/>
          </a:xfrm>
          <a:prstGeom prst="rect">
            <a:avLst/>
          </a:prstGeom>
          <a:noFill/>
        </p:spPr>
        <p:txBody>
          <a:bodyPr wrap="square" rtlCol="0">
            <a:spAutoFit/>
          </a:bodyPr>
          <a:lstStyle/>
          <a:p>
            <a:r>
              <a:rPr lang="en-US" sz="1600" b="1" dirty="0">
                <a:solidFill>
                  <a:srgbClr val="FF0000"/>
                </a:solidFill>
              </a:rPr>
              <a:t>Select to end assessment session and go back to list of student work products on Teacher Dashboard</a:t>
            </a:r>
          </a:p>
        </p:txBody>
      </p:sp>
      <p:cxnSp>
        <p:nvCxnSpPr>
          <p:cNvPr id="12" name="Straight Arrow Connector 11"/>
          <p:cNvCxnSpPr/>
          <p:nvPr/>
        </p:nvCxnSpPr>
        <p:spPr>
          <a:xfrm flipH="1" flipV="1">
            <a:off x="8850923" y="4853354"/>
            <a:ext cx="691662" cy="4196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383499" y="601546"/>
            <a:ext cx="2255269" cy="830997"/>
          </a:xfrm>
          <a:prstGeom prst="rect">
            <a:avLst/>
          </a:prstGeom>
          <a:noFill/>
        </p:spPr>
        <p:txBody>
          <a:bodyPr wrap="square" rtlCol="0">
            <a:spAutoFit/>
          </a:bodyPr>
          <a:lstStyle/>
          <a:p>
            <a:r>
              <a:rPr lang="en-US" sz="1600" b="1" dirty="0">
                <a:solidFill>
                  <a:srgbClr val="FF0000"/>
                </a:solidFill>
              </a:rPr>
              <a:t>Enter Teacher comments and view assessment results</a:t>
            </a:r>
          </a:p>
        </p:txBody>
      </p:sp>
      <p:cxnSp>
        <p:nvCxnSpPr>
          <p:cNvPr id="13" name="Straight Arrow Connector 12"/>
          <p:cNvCxnSpPr/>
          <p:nvPr/>
        </p:nvCxnSpPr>
        <p:spPr>
          <a:xfrm flipH="1">
            <a:off x="7805146" y="1303386"/>
            <a:ext cx="1578353" cy="17211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005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t>Reviewing a Previous Assessment</a:t>
            </a:r>
            <a:br>
              <a:rPr lang="en-US" b="1" i="1" dirty="0"/>
            </a:br>
            <a:r>
              <a:rPr lang="en-US" b="1" i="1" dirty="0"/>
              <a:t> from the Teacher Dashboard</a:t>
            </a:r>
          </a:p>
        </p:txBody>
      </p:sp>
    </p:spTree>
    <p:extLst>
      <p:ext uri="{BB962C8B-B14F-4D97-AF65-F5344CB8AC3E}">
        <p14:creationId xmlns:p14="http://schemas.microsoft.com/office/powerpoint/2010/main" val="994922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5643" y="1345544"/>
            <a:ext cx="11093432" cy="4225078"/>
          </a:xfrm>
          <a:prstGeom prst="rect">
            <a:avLst/>
          </a:prstGeom>
        </p:spPr>
      </p:pic>
      <p:sp>
        <p:nvSpPr>
          <p:cNvPr id="6" name="Title 7"/>
          <p:cNvSpPr txBox="1">
            <a:spLocks/>
          </p:cNvSpPr>
          <p:nvPr/>
        </p:nvSpPr>
        <p:spPr>
          <a:xfrm>
            <a:off x="2129590" y="29652"/>
            <a:ext cx="8414278" cy="1033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a:t>List of Student Work Products Already Graded</a:t>
            </a:r>
          </a:p>
        </p:txBody>
      </p:sp>
      <p:cxnSp>
        <p:nvCxnSpPr>
          <p:cNvPr id="5" name="Straight Arrow Connector 4"/>
          <p:cNvCxnSpPr/>
          <p:nvPr/>
        </p:nvCxnSpPr>
        <p:spPr>
          <a:xfrm flipV="1">
            <a:off x="7603958" y="2699609"/>
            <a:ext cx="3210990" cy="13430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728349" y="3940321"/>
            <a:ext cx="3983893" cy="830997"/>
          </a:xfrm>
          <a:prstGeom prst="rect">
            <a:avLst/>
          </a:prstGeom>
          <a:noFill/>
        </p:spPr>
        <p:txBody>
          <a:bodyPr wrap="square" rtlCol="0">
            <a:spAutoFit/>
          </a:bodyPr>
          <a:lstStyle/>
          <a:p>
            <a:r>
              <a:rPr lang="en-US" sz="1600" b="1" dirty="0">
                <a:solidFill>
                  <a:srgbClr val="FF0000"/>
                </a:solidFill>
              </a:rPr>
              <a:t>All graded work products appear in this table.  The Teacher can review a grade by selecting the blue button.</a:t>
            </a:r>
          </a:p>
        </p:txBody>
      </p:sp>
    </p:spTree>
    <p:extLst>
      <p:ext uri="{BB962C8B-B14F-4D97-AF65-F5344CB8AC3E}">
        <p14:creationId xmlns:p14="http://schemas.microsoft.com/office/powerpoint/2010/main" val="7968331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3983" y="927946"/>
            <a:ext cx="10420588" cy="4734175"/>
          </a:xfrm>
          <a:prstGeom prst="rect">
            <a:avLst/>
          </a:prstGeom>
        </p:spPr>
      </p:pic>
      <p:sp>
        <p:nvSpPr>
          <p:cNvPr id="6" name="Title 7"/>
          <p:cNvSpPr txBox="1">
            <a:spLocks/>
          </p:cNvSpPr>
          <p:nvPr/>
        </p:nvSpPr>
        <p:spPr>
          <a:xfrm>
            <a:off x="1516402" y="160763"/>
            <a:ext cx="913575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a:t>Selected Work Product Metadata Panel</a:t>
            </a:r>
          </a:p>
        </p:txBody>
      </p:sp>
      <p:cxnSp>
        <p:nvCxnSpPr>
          <p:cNvPr id="5" name="Straight Arrow Connector 4"/>
          <p:cNvCxnSpPr/>
          <p:nvPr/>
        </p:nvCxnSpPr>
        <p:spPr>
          <a:xfrm flipV="1">
            <a:off x="2429687" y="4185138"/>
            <a:ext cx="2118867" cy="15495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223" y="5662121"/>
            <a:ext cx="4297331" cy="1077218"/>
          </a:xfrm>
          <a:prstGeom prst="rect">
            <a:avLst/>
          </a:prstGeom>
          <a:noFill/>
        </p:spPr>
        <p:txBody>
          <a:bodyPr wrap="square" rtlCol="0">
            <a:spAutoFit/>
          </a:bodyPr>
          <a:lstStyle/>
          <a:p>
            <a:r>
              <a:rPr lang="en-US" sz="1600" b="1" dirty="0">
                <a:solidFill>
                  <a:srgbClr val="FF0000"/>
                </a:solidFill>
              </a:rPr>
              <a:t>Overview Panel appears with work product metadata, student and teacher comments, and the average grade received against the rubric for this Design Step</a:t>
            </a:r>
          </a:p>
        </p:txBody>
      </p:sp>
      <p:sp>
        <p:nvSpPr>
          <p:cNvPr id="11" name="TextBox 10"/>
          <p:cNvSpPr txBox="1"/>
          <p:nvPr/>
        </p:nvSpPr>
        <p:spPr>
          <a:xfrm>
            <a:off x="8702636" y="5735147"/>
            <a:ext cx="2255269" cy="584775"/>
          </a:xfrm>
          <a:prstGeom prst="rect">
            <a:avLst/>
          </a:prstGeom>
          <a:noFill/>
        </p:spPr>
        <p:txBody>
          <a:bodyPr wrap="square" rtlCol="0">
            <a:spAutoFit/>
          </a:bodyPr>
          <a:lstStyle/>
          <a:p>
            <a:r>
              <a:rPr lang="en-US" sz="1600" b="1" dirty="0">
                <a:solidFill>
                  <a:srgbClr val="FF0000"/>
                </a:solidFill>
              </a:rPr>
              <a:t>Select to view details of the assessment</a:t>
            </a:r>
          </a:p>
        </p:txBody>
      </p:sp>
      <p:cxnSp>
        <p:nvCxnSpPr>
          <p:cNvPr id="12" name="Straight Arrow Connector 11"/>
          <p:cNvCxnSpPr/>
          <p:nvPr/>
        </p:nvCxnSpPr>
        <p:spPr>
          <a:xfrm flipH="1" flipV="1">
            <a:off x="9059780" y="4547938"/>
            <a:ext cx="493294" cy="11867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7620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8548" y="914399"/>
            <a:ext cx="11759255" cy="5618229"/>
          </a:xfrm>
          <a:prstGeom prst="rect">
            <a:avLst/>
          </a:prstGeom>
        </p:spPr>
      </p:pic>
      <p:sp>
        <p:nvSpPr>
          <p:cNvPr id="6" name="Title 7"/>
          <p:cNvSpPr txBox="1">
            <a:spLocks/>
          </p:cNvSpPr>
          <p:nvPr/>
        </p:nvSpPr>
        <p:spPr>
          <a:xfrm>
            <a:off x="1516402" y="160763"/>
            <a:ext cx="913575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a:t>Assessment Panel</a:t>
            </a:r>
          </a:p>
        </p:txBody>
      </p:sp>
      <p:cxnSp>
        <p:nvCxnSpPr>
          <p:cNvPr id="5" name="Straight Arrow Connector 4"/>
          <p:cNvCxnSpPr/>
          <p:nvPr/>
        </p:nvCxnSpPr>
        <p:spPr>
          <a:xfrm flipH="1" flipV="1">
            <a:off x="5585540" y="4617797"/>
            <a:ext cx="706977" cy="8686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585540" y="5646434"/>
            <a:ext cx="2255269" cy="338554"/>
          </a:xfrm>
          <a:prstGeom prst="rect">
            <a:avLst/>
          </a:prstGeom>
          <a:noFill/>
        </p:spPr>
        <p:txBody>
          <a:bodyPr wrap="square" rtlCol="0">
            <a:spAutoFit/>
          </a:bodyPr>
          <a:lstStyle/>
          <a:p>
            <a:r>
              <a:rPr lang="en-US" sz="1600" b="1" dirty="0">
                <a:solidFill>
                  <a:srgbClr val="FF0000"/>
                </a:solidFill>
              </a:rPr>
              <a:t>View Work Product</a:t>
            </a:r>
          </a:p>
        </p:txBody>
      </p:sp>
      <p:sp>
        <p:nvSpPr>
          <p:cNvPr id="11" name="TextBox 10"/>
          <p:cNvSpPr txBox="1"/>
          <p:nvPr/>
        </p:nvSpPr>
        <p:spPr>
          <a:xfrm>
            <a:off x="8083861" y="4192183"/>
            <a:ext cx="3544427" cy="338554"/>
          </a:xfrm>
          <a:prstGeom prst="rect">
            <a:avLst/>
          </a:prstGeom>
          <a:noFill/>
        </p:spPr>
        <p:txBody>
          <a:bodyPr wrap="square" rtlCol="0">
            <a:spAutoFit/>
          </a:bodyPr>
          <a:lstStyle/>
          <a:p>
            <a:r>
              <a:rPr lang="en-US" sz="1600" b="1" dirty="0">
                <a:solidFill>
                  <a:srgbClr val="FF0000"/>
                </a:solidFill>
              </a:rPr>
              <a:t>Details of assessment received</a:t>
            </a:r>
          </a:p>
        </p:txBody>
      </p:sp>
      <p:cxnSp>
        <p:nvCxnSpPr>
          <p:cNvPr id="12" name="Straight Arrow Connector 11"/>
          <p:cNvCxnSpPr/>
          <p:nvPr/>
        </p:nvCxnSpPr>
        <p:spPr>
          <a:xfrm flipH="1" flipV="1">
            <a:off x="9192126" y="3898232"/>
            <a:ext cx="120317" cy="2939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378472" y="4998398"/>
            <a:ext cx="433098" cy="2710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243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64556" y="768361"/>
            <a:ext cx="6177965" cy="5967995"/>
          </a:xfrm>
          <a:prstGeom prst="rect">
            <a:avLst/>
          </a:prstGeom>
        </p:spPr>
      </p:pic>
      <p:sp>
        <p:nvSpPr>
          <p:cNvPr id="4" name="TextBox 3"/>
          <p:cNvSpPr txBox="1"/>
          <p:nvPr/>
        </p:nvSpPr>
        <p:spPr>
          <a:xfrm>
            <a:off x="9204956" y="6041487"/>
            <a:ext cx="2164645" cy="523220"/>
          </a:xfrm>
          <a:prstGeom prst="rect">
            <a:avLst/>
          </a:prstGeom>
          <a:noFill/>
        </p:spPr>
        <p:txBody>
          <a:bodyPr wrap="square" rtlCol="0">
            <a:spAutoFit/>
          </a:bodyPr>
          <a:lstStyle/>
          <a:p>
            <a:r>
              <a:rPr lang="en-US" sz="1400" b="1" dirty="0">
                <a:solidFill>
                  <a:srgbClr val="FF0000"/>
                </a:solidFill>
              </a:rPr>
              <a:t>Select “SIGN UP” to create the account and login</a:t>
            </a:r>
          </a:p>
        </p:txBody>
      </p:sp>
      <p:cxnSp>
        <p:nvCxnSpPr>
          <p:cNvPr id="5" name="Straight Arrow Connector 4"/>
          <p:cNvCxnSpPr>
            <a:stCxn id="4" idx="1"/>
          </p:cNvCxnSpPr>
          <p:nvPr/>
        </p:nvCxnSpPr>
        <p:spPr>
          <a:xfrm flipH="1" flipV="1">
            <a:off x="7266490" y="5986974"/>
            <a:ext cx="1938466" cy="3161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1516402" y="160763"/>
            <a:ext cx="9135750" cy="1325563"/>
          </a:xfrm>
        </p:spPr>
        <p:txBody>
          <a:bodyPr/>
          <a:lstStyle/>
          <a:p>
            <a:pPr algn="ctr"/>
            <a:r>
              <a:rPr lang="en-US" b="1" i="1" dirty="0"/>
              <a:t>Sign Up Screen</a:t>
            </a:r>
          </a:p>
        </p:txBody>
      </p:sp>
      <p:sp>
        <p:nvSpPr>
          <p:cNvPr id="12" name="TextBox 11"/>
          <p:cNvSpPr txBox="1"/>
          <p:nvPr/>
        </p:nvSpPr>
        <p:spPr>
          <a:xfrm>
            <a:off x="461325" y="3490518"/>
            <a:ext cx="2403231" cy="738664"/>
          </a:xfrm>
          <a:prstGeom prst="rect">
            <a:avLst/>
          </a:prstGeom>
          <a:noFill/>
        </p:spPr>
        <p:txBody>
          <a:bodyPr wrap="square" rtlCol="0">
            <a:spAutoFit/>
          </a:bodyPr>
          <a:lstStyle/>
          <a:p>
            <a:r>
              <a:rPr lang="en-US" sz="1400" b="1" dirty="0">
                <a:solidFill>
                  <a:srgbClr val="FF0000"/>
                </a:solidFill>
              </a:rPr>
              <a:t>User Type Dropdown Menu:</a:t>
            </a:r>
          </a:p>
          <a:p>
            <a:pPr marL="285750" indent="-285750">
              <a:buFont typeface="Arial" panose="020B0604020202020204" pitchFamily="34" charset="0"/>
              <a:buChar char="•"/>
            </a:pPr>
            <a:r>
              <a:rPr lang="en-US" sz="1400" b="1" dirty="0">
                <a:solidFill>
                  <a:srgbClr val="FF0000"/>
                </a:solidFill>
              </a:rPr>
              <a:t>Student</a:t>
            </a:r>
          </a:p>
          <a:p>
            <a:pPr marL="285750" indent="-285750">
              <a:buFont typeface="Arial" panose="020B0604020202020204" pitchFamily="34" charset="0"/>
              <a:buChar char="•"/>
            </a:pPr>
            <a:r>
              <a:rPr lang="en-US" sz="1400" b="1" dirty="0">
                <a:solidFill>
                  <a:srgbClr val="FF0000"/>
                </a:solidFill>
              </a:rPr>
              <a:t>Teacher</a:t>
            </a:r>
          </a:p>
        </p:txBody>
      </p:sp>
      <p:cxnSp>
        <p:nvCxnSpPr>
          <p:cNvPr id="13" name="Straight Arrow Connector 12"/>
          <p:cNvCxnSpPr/>
          <p:nvPr/>
        </p:nvCxnSpPr>
        <p:spPr>
          <a:xfrm flipV="1">
            <a:off x="1871895" y="3653045"/>
            <a:ext cx="4325583" cy="3693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113280" y="2690299"/>
            <a:ext cx="3078720" cy="1600438"/>
          </a:xfrm>
          <a:prstGeom prst="rect">
            <a:avLst/>
          </a:prstGeom>
          <a:noFill/>
        </p:spPr>
        <p:txBody>
          <a:bodyPr wrap="square" rtlCol="0">
            <a:spAutoFit/>
          </a:bodyPr>
          <a:lstStyle/>
          <a:p>
            <a:r>
              <a:rPr lang="en-US" sz="1400" b="1" dirty="0">
                <a:solidFill>
                  <a:srgbClr val="FF0000"/>
                </a:solidFill>
              </a:rPr>
              <a:t>Additional dropdown menu to be added for grade level:</a:t>
            </a:r>
          </a:p>
          <a:p>
            <a:pPr marL="285750" indent="-285750">
              <a:buFont typeface="Arial" panose="020B0604020202020204" pitchFamily="34" charset="0"/>
              <a:buChar char="•"/>
            </a:pPr>
            <a:r>
              <a:rPr lang="en-US" sz="1400" b="1" dirty="0">
                <a:solidFill>
                  <a:srgbClr val="FF0000"/>
                </a:solidFill>
              </a:rPr>
              <a:t>Elementary School</a:t>
            </a:r>
          </a:p>
          <a:p>
            <a:pPr marL="285750" indent="-285750">
              <a:buFont typeface="Arial" panose="020B0604020202020204" pitchFamily="34" charset="0"/>
              <a:buChar char="•"/>
            </a:pPr>
            <a:r>
              <a:rPr lang="en-US" sz="1400" b="1" dirty="0">
                <a:solidFill>
                  <a:srgbClr val="FF0000"/>
                </a:solidFill>
              </a:rPr>
              <a:t>Middle School</a:t>
            </a:r>
          </a:p>
          <a:p>
            <a:pPr marL="285750" indent="-285750">
              <a:buFont typeface="Arial" panose="020B0604020202020204" pitchFamily="34" charset="0"/>
              <a:buChar char="•"/>
            </a:pPr>
            <a:r>
              <a:rPr lang="en-US" sz="1400" b="1" dirty="0">
                <a:solidFill>
                  <a:srgbClr val="FF0000"/>
                </a:solidFill>
              </a:rPr>
              <a:t>High School</a:t>
            </a:r>
          </a:p>
          <a:p>
            <a:pPr marL="285750" indent="-285750">
              <a:buFont typeface="Arial" panose="020B0604020202020204" pitchFamily="34" charset="0"/>
              <a:buChar char="•"/>
            </a:pPr>
            <a:r>
              <a:rPr lang="en-US" sz="1400" b="1" dirty="0">
                <a:solidFill>
                  <a:srgbClr val="FF0000"/>
                </a:solidFill>
              </a:rPr>
              <a:t>Post-Secondary</a:t>
            </a:r>
          </a:p>
          <a:p>
            <a:pPr marL="285750" indent="-285750">
              <a:buFont typeface="Arial" panose="020B0604020202020204" pitchFamily="34" charset="0"/>
              <a:buChar char="•"/>
            </a:pPr>
            <a:r>
              <a:rPr lang="en-US" sz="1400" b="1" dirty="0">
                <a:solidFill>
                  <a:srgbClr val="FF0000"/>
                </a:solidFill>
              </a:rPr>
              <a:t>Professional</a:t>
            </a:r>
          </a:p>
        </p:txBody>
      </p:sp>
      <p:sp>
        <p:nvSpPr>
          <p:cNvPr id="19" name="TextBox 18"/>
          <p:cNvSpPr txBox="1"/>
          <p:nvPr/>
        </p:nvSpPr>
        <p:spPr>
          <a:xfrm>
            <a:off x="7651207" y="1256074"/>
            <a:ext cx="2403231" cy="523220"/>
          </a:xfrm>
          <a:prstGeom prst="rect">
            <a:avLst/>
          </a:prstGeom>
          <a:noFill/>
        </p:spPr>
        <p:txBody>
          <a:bodyPr wrap="square" rtlCol="0">
            <a:spAutoFit/>
          </a:bodyPr>
          <a:lstStyle/>
          <a:p>
            <a:r>
              <a:rPr lang="en-US" sz="1400" b="1" dirty="0">
                <a:solidFill>
                  <a:srgbClr val="FF0000"/>
                </a:solidFill>
              </a:rPr>
              <a:t>Login information and demographics</a:t>
            </a:r>
          </a:p>
        </p:txBody>
      </p:sp>
      <p:cxnSp>
        <p:nvCxnSpPr>
          <p:cNvPr id="20" name="Straight Arrow Connector 19"/>
          <p:cNvCxnSpPr/>
          <p:nvPr/>
        </p:nvCxnSpPr>
        <p:spPr>
          <a:xfrm flipH="1">
            <a:off x="6916615" y="1705595"/>
            <a:ext cx="699748" cy="4414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155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t>Student Screens</a:t>
            </a:r>
          </a:p>
        </p:txBody>
      </p:sp>
    </p:spTree>
    <p:extLst>
      <p:ext uri="{BB962C8B-B14F-4D97-AF65-F5344CB8AC3E}">
        <p14:creationId xmlns:p14="http://schemas.microsoft.com/office/powerpoint/2010/main" val="3151166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71011" y="757989"/>
            <a:ext cx="6849978" cy="5871410"/>
          </a:xfrm>
          <a:prstGeom prst="rect">
            <a:avLst/>
          </a:prstGeom>
        </p:spPr>
      </p:pic>
      <p:sp>
        <p:nvSpPr>
          <p:cNvPr id="4" name="TextBox 3"/>
          <p:cNvSpPr txBox="1"/>
          <p:nvPr/>
        </p:nvSpPr>
        <p:spPr>
          <a:xfrm>
            <a:off x="697078" y="2303536"/>
            <a:ext cx="2106029" cy="1754326"/>
          </a:xfrm>
          <a:prstGeom prst="rect">
            <a:avLst/>
          </a:prstGeom>
          <a:noFill/>
        </p:spPr>
        <p:txBody>
          <a:bodyPr wrap="square" rtlCol="0">
            <a:spAutoFit/>
          </a:bodyPr>
          <a:lstStyle/>
          <a:p>
            <a:r>
              <a:rPr lang="en-US" b="1" dirty="0">
                <a:solidFill>
                  <a:srgbClr val="FF0000"/>
                </a:solidFill>
              </a:rPr>
              <a:t>Select to create a new project.  The Project Create screen is the same for students and teachers</a:t>
            </a:r>
          </a:p>
        </p:txBody>
      </p:sp>
      <p:cxnSp>
        <p:nvCxnSpPr>
          <p:cNvPr id="5" name="Straight Arrow Connector 4"/>
          <p:cNvCxnSpPr/>
          <p:nvPr/>
        </p:nvCxnSpPr>
        <p:spPr>
          <a:xfrm flipH="1">
            <a:off x="4928502" y="2450015"/>
            <a:ext cx="3637983" cy="5519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1516402" y="160763"/>
            <a:ext cx="9135750" cy="1325563"/>
          </a:xfrm>
        </p:spPr>
        <p:txBody>
          <a:bodyPr/>
          <a:lstStyle/>
          <a:p>
            <a:pPr algn="ctr"/>
            <a:r>
              <a:rPr lang="en-US" b="1" i="1" dirty="0"/>
              <a:t>Project Select Screen</a:t>
            </a:r>
          </a:p>
        </p:txBody>
      </p:sp>
      <p:cxnSp>
        <p:nvCxnSpPr>
          <p:cNvPr id="10" name="Straight Arrow Connector 9"/>
          <p:cNvCxnSpPr/>
          <p:nvPr/>
        </p:nvCxnSpPr>
        <p:spPr>
          <a:xfrm>
            <a:off x="1839574" y="4027272"/>
            <a:ext cx="1866152" cy="106360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762382" y="1980370"/>
            <a:ext cx="2106029" cy="646331"/>
          </a:xfrm>
          <a:prstGeom prst="rect">
            <a:avLst/>
          </a:prstGeom>
          <a:noFill/>
        </p:spPr>
        <p:txBody>
          <a:bodyPr wrap="square" rtlCol="0">
            <a:spAutoFit/>
          </a:bodyPr>
          <a:lstStyle/>
          <a:p>
            <a:r>
              <a:rPr lang="en-US" b="1" dirty="0">
                <a:solidFill>
                  <a:srgbClr val="FF0000"/>
                </a:solidFill>
              </a:rPr>
              <a:t>Select a project to work on or review</a:t>
            </a:r>
          </a:p>
        </p:txBody>
      </p:sp>
      <p:sp>
        <p:nvSpPr>
          <p:cNvPr id="14" name="TextBox 13"/>
          <p:cNvSpPr txBox="1"/>
          <p:nvPr/>
        </p:nvSpPr>
        <p:spPr>
          <a:xfrm>
            <a:off x="9002495" y="4485990"/>
            <a:ext cx="2375044" cy="1477328"/>
          </a:xfrm>
          <a:prstGeom prst="rect">
            <a:avLst/>
          </a:prstGeom>
          <a:noFill/>
        </p:spPr>
        <p:txBody>
          <a:bodyPr wrap="square" rtlCol="0">
            <a:spAutoFit/>
          </a:bodyPr>
          <a:lstStyle/>
          <a:p>
            <a:r>
              <a:rPr lang="en-US" b="1" dirty="0">
                <a:solidFill>
                  <a:srgbClr val="FF0000"/>
                </a:solidFill>
              </a:rPr>
              <a:t>The student can work on projects assigned in classes or independent projects outside of the classroom</a:t>
            </a:r>
          </a:p>
        </p:txBody>
      </p:sp>
      <p:cxnSp>
        <p:nvCxnSpPr>
          <p:cNvPr id="15" name="Straight Arrow Connector 14"/>
          <p:cNvCxnSpPr/>
          <p:nvPr/>
        </p:nvCxnSpPr>
        <p:spPr>
          <a:xfrm flipH="1" flipV="1">
            <a:off x="4669259" y="2083552"/>
            <a:ext cx="4132355" cy="25440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4537164" y="4356477"/>
            <a:ext cx="4225218" cy="5902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5181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81100" y="1567425"/>
            <a:ext cx="9829800" cy="4867275"/>
          </a:xfrm>
          <a:prstGeom prst="rect">
            <a:avLst/>
          </a:prstGeom>
          <a:ln>
            <a:solidFill>
              <a:schemeClr val="tx1"/>
            </a:solidFill>
          </a:ln>
        </p:spPr>
      </p:pic>
      <p:sp>
        <p:nvSpPr>
          <p:cNvPr id="7" name="Rectangle 6"/>
          <p:cNvSpPr/>
          <p:nvPr/>
        </p:nvSpPr>
        <p:spPr>
          <a:xfrm>
            <a:off x="2872154" y="2958600"/>
            <a:ext cx="3223846" cy="1868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24554" y="3045632"/>
            <a:ext cx="1125415" cy="276999"/>
          </a:xfrm>
          <a:prstGeom prst="rect">
            <a:avLst/>
          </a:prstGeom>
          <a:noFill/>
        </p:spPr>
        <p:txBody>
          <a:bodyPr wrap="square" rtlCol="0">
            <a:spAutoFit/>
          </a:bodyPr>
          <a:lstStyle/>
          <a:p>
            <a:r>
              <a:rPr lang="en-US" sz="1200" dirty="0"/>
              <a:t>Project Name:</a:t>
            </a:r>
          </a:p>
        </p:txBody>
      </p:sp>
      <p:sp>
        <p:nvSpPr>
          <p:cNvPr id="9" name="Rectangle 8"/>
          <p:cNvSpPr/>
          <p:nvPr/>
        </p:nvSpPr>
        <p:spPr>
          <a:xfrm>
            <a:off x="3118338" y="3322630"/>
            <a:ext cx="2813539" cy="2362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024554" y="3562752"/>
            <a:ext cx="1477108" cy="276999"/>
          </a:xfrm>
          <a:prstGeom prst="rect">
            <a:avLst/>
          </a:prstGeom>
          <a:noFill/>
        </p:spPr>
        <p:txBody>
          <a:bodyPr wrap="square" rtlCol="0">
            <a:spAutoFit/>
          </a:bodyPr>
          <a:lstStyle/>
          <a:p>
            <a:r>
              <a:rPr lang="en-US" sz="1200" dirty="0"/>
              <a:t>Project Description:</a:t>
            </a:r>
          </a:p>
        </p:txBody>
      </p:sp>
      <p:sp>
        <p:nvSpPr>
          <p:cNvPr id="11" name="Rectangle 10"/>
          <p:cNvSpPr/>
          <p:nvPr/>
        </p:nvSpPr>
        <p:spPr>
          <a:xfrm>
            <a:off x="3118338" y="3839751"/>
            <a:ext cx="2813539" cy="8740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414954" y="4914572"/>
            <a:ext cx="1148861" cy="428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1181100" y="44937"/>
            <a:ext cx="9829800" cy="1325563"/>
          </a:xfrm>
        </p:spPr>
        <p:txBody>
          <a:bodyPr/>
          <a:lstStyle/>
          <a:p>
            <a:pPr algn="ctr"/>
            <a:r>
              <a:rPr lang="en-US" b="1" i="1" dirty="0"/>
              <a:t>Project Create Screen</a:t>
            </a:r>
          </a:p>
        </p:txBody>
      </p:sp>
      <p:sp>
        <p:nvSpPr>
          <p:cNvPr id="12" name="TextBox 11"/>
          <p:cNvSpPr txBox="1"/>
          <p:nvPr/>
        </p:nvSpPr>
        <p:spPr>
          <a:xfrm>
            <a:off x="7457610" y="4110607"/>
            <a:ext cx="2168233" cy="523220"/>
          </a:xfrm>
          <a:prstGeom prst="rect">
            <a:avLst/>
          </a:prstGeom>
          <a:noFill/>
        </p:spPr>
        <p:txBody>
          <a:bodyPr wrap="square" rtlCol="0">
            <a:spAutoFit/>
          </a:bodyPr>
          <a:lstStyle/>
          <a:p>
            <a:r>
              <a:rPr lang="en-US" sz="1400" b="1" dirty="0">
                <a:solidFill>
                  <a:srgbClr val="FF0000"/>
                </a:solidFill>
              </a:rPr>
              <a:t>Enter project descriptive information</a:t>
            </a:r>
          </a:p>
        </p:txBody>
      </p:sp>
      <p:cxnSp>
        <p:nvCxnSpPr>
          <p:cNvPr id="13" name="Straight Arrow Connector 12"/>
          <p:cNvCxnSpPr/>
          <p:nvPr/>
        </p:nvCxnSpPr>
        <p:spPr>
          <a:xfrm flipH="1" flipV="1">
            <a:off x="6248400" y="4006926"/>
            <a:ext cx="1056810" cy="3652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365836" y="1562719"/>
            <a:ext cx="3078720" cy="2462213"/>
          </a:xfrm>
          <a:prstGeom prst="rect">
            <a:avLst/>
          </a:prstGeom>
          <a:noFill/>
        </p:spPr>
        <p:txBody>
          <a:bodyPr wrap="square" rtlCol="0">
            <a:spAutoFit/>
          </a:bodyPr>
          <a:lstStyle/>
          <a:p>
            <a:r>
              <a:rPr lang="en-US" sz="1400" b="1" dirty="0">
                <a:solidFill>
                  <a:srgbClr val="FF0000"/>
                </a:solidFill>
              </a:rPr>
              <a:t>Project Type Dropdown Menu:</a:t>
            </a:r>
          </a:p>
          <a:p>
            <a:pPr marL="285750" indent="-285750">
              <a:buFont typeface="Arial" panose="020B0604020202020204" pitchFamily="34" charset="0"/>
              <a:buChar char="•"/>
            </a:pPr>
            <a:r>
              <a:rPr lang="en-US" sz="1400" b="1" dirty="0">
                <a:solidFill>
                  <a:srgbClr val="FF0000"/>
                </a:solidFill>
              </a:rPr>
              <a:t>Architecture</a:t>
            </a:r>
          </a:p>
          <a:p>
            <a:pPr marL="285750" indent="-285750">
              <a:buFont typeface="Arial" panose="020B0604020202020204" pitchFamily="34" charset="0"/>
              <a:buChar char="•"/>
            </a:pPr>
            <a:r>
              <a:rPr lang="en-US" sz="1400" b="1" dirty="0">
                <a:solidFill>
                  <a:srgbClr val="FF0000"/>
                </a:solidFill>
              </a:rPr>
              <a:t>Civil &amp; Agricultural </a:t>
            </a:r>
            <a:r>
              <a:rPr lang="en-US" sz="1400" b="1" dirty="0" err="1">
                <a:solidFill>
                  <a:srgbClr val="FF0000"/>
                </a:solidFill>
              </a:rPr>
              <a:t>Engr</a:t>
            </a:r>
            <a:endParaRPr lang="en-US" sz="1400" b="1" dirty="0">
              <a:solidFill>
                <a:srgbClr val="FF0000"/>
              </a:solidFill>
            </a:endParaRPr>
          </a:p>
          <a:p>
            <a:pPr marL="285750" indent="-285750">
              <a:buFont typeface="Arial" panose="020B0604020202020204" pitchFamily="34" charset="0"/>
              <a:buChar char="•"/>
            </a:pPr>
            <a:r>
              <a:rPr lang="en-US" sz="1400" b="1" dirty="0">
                <a:solidFill>
                  <a:srgbClr val="FF0000"/>
                </a:solidFill>
              </a:rPr>
              <a:t>Electrical &amp; Electronic </a:t>
            </a:r>
            <a:r>
              <a:rPr lang="en-US" sz="1400" b="1" dirty="0" err="1">
                <a:solidFill>
                  <a:srgbClr val="FF0000"/>
                </a:solidFill>
              </a:rPr>
              <a:t>Engr</a:t>
            </a:r>
            <a:endParaRPr lang="en-US" sz="1400" b="1" dirty="0">
              <a:solidFill>
                <a:srgbClr val="FF0000"/>
              </a:solidFill>
            </a:endParaRPr>
          </a:p>
          <a:p>
            <a:pPr marL="285750" indent="-285750">
              <a:buFont typeface="Arial" panose="020B0604020202020204" pitchFamily="34" charset="0"/>
              <a:buChar char="•"/>
            </a:pPr>
            <a:r>
              <a:rPr lang="en-US" sz="1400" b="1" dirty="0">
                <a:solidFill>
                  <a:srgbClr val="FF0000"/>
                </a:solidFill>
              </a:rPr>
              <a:t>Floral &amp; Fashion </a:t>
            </a:r>
            <a:r>
              <a:rPr lang="en-US" sz="1400" b="1" dirty="0" err="1">
                <a:solidFill>
                  <a:srgbClr val="FF0000"/>
                </a:solidFill>
              </a:rPr>
              <a:t>Engr</a:t>
            </a:r>
            <a:endParaRPr lang="en-US" sz="1400" b="1" dirty="0">
              <a:solidFill>
                <a:srgbClr val="FF0000"/>
              </a:solidFill>
            </a:endParaRPr>
          </a:p>
          <a:p>
            <a:pPr marL="285750" indent="-285750">
              <a:buFont typeface="Arial" panose="020B0604020202020204" pitchFamily="34" charset="0"/>
              <a:buChar char="•"/>
            </a:pPr>
            <a:r>
              <a:rPr lang="en-US" sz="1400" b="1" dirty="0">
                <a:solidFill>
                  <a:srgbClr val="FF0000"/>
                </a:solidFill>
              </a:rPr>
              <a:t>Graphic Design</a:t>
            </a:r>
          </a:p>
          <a:p>
            <a:pPr marL="285750" indent="-285750">
              <a:buFont typeface="Arial" panose="020B0604020202020204" pitchFamily="34" charset="0"/>
              <a:buChar char="•"/>
            </a:pPr>
            <a:r>
              <a:rPr lang="en-US" sz="1400" b="1" dirty="0">
                <a:solidFill>
                  <a:srgbClr val="FF0000"/>
                </a:solidFill>
              </a:rPr>
              <a:t>Mechanical </a:t>
            </a:r>
            <a:r>
              <a:rPr lang="en-US" sz="1400" b="1" dirty="0" err="1">
                <a:solidFill>
                  <a:srgbClr val="FF0000"/>
                </a:solidFill>
              </a:rPr>
              <a:t>Engr</a:t>
            </a:r>
            <a:r>
              <a:rPr lang="en-US" sz="1400" b="1" dirty="0">
                <a:solidFill>
                  <a:srgbClr val="FF0000"/>
                </a:solidFill>
              </a:rPr>
              <a:t> &amp; Structures</a:t>
            </a:r>
          </a:p>
          <a:p>
            <a:pPr marL="285750" indent="-285750">
              <a:buFont typeface="Arial" panose="020B0604020202020204" pitchFamily="34" charset="0"/>
              <a:buChar char="•"/>
            </a:pPr>
            <a:r>
              <a:rPr lang="en-US" sz="1400" b="1" dirty="0">
                <a:solidFill>
                  <a:srgbClr val="FF0000"/>
                </a:solidFill>
              </a:rPr>
              <a:t>Network &amp; Database Design</a:t>
            </a:r>
          </a:p>
          <a:p>
            <a:pPr marL="285750" indent="-285750">
              <a:buFont typeface="Arial" panose="020B0604020202020204" pitchFamily="34" charset="0"/>
              <a:buChar char="•"/>
            </a:pPr>
            <a:r>
              <a:rPr lang="en-US" sz="1400" b="1" dirty="0">
                <a:solidFill>
                  <a:srgbClr val="FF0000"/>
                </a:solidFill>
              </a:rPr>
              <a:t>Room Design</a:t>
            </a:r>
          </a:p>
          <a:p>
            <a:pPr marL="285750" indent="-285750">
              <a:buFont typeface="Arial" panose="020B0604020202020204" pitchFamily="34" charset="0"/>
              <a:buChar char="•"/>
            </a:pPr>
            <a:r>
              <a:rPr lang="en-US" sz="1400" b="1" dirty="0">
                <a:solidFill>
                  <a:srgbClr val="FF0000"/>
                </a:solidFill>
              </a:rPr>
              <a:t>Software </a:t>
            </a:r>
            <a:r>
              <a:rPr lang="en-US" sz="1400" b="1" dirty="0" err="1">
                <a:solidFill>
                  <a:srgbClr val="FF0000"/>
                </a:solidFill>
              </a:rPr>
              <a:t>Engr</a:t>
            </a:r>
            <a:r>
              <a:rPr lang="en-US" sz="1400" b="1" dirty="0">
                <a:solidFill>
                  <a:srgbClr val="FF0000"/>
                </a:solidFill>
              </a:rPr>
              <a:t> &amp; Programming</a:t>
            </a:r>
          </a:p>
          <a:p>
            <a:pPr marL="285750" indent="-285750">
              <a:buFont typeface="Arial" panose="020B0604020202020204" pitchFamily="34" charset="0"/>
              <a:buChar char="•"/>
            </a:pPr>
            <a:r>
              <a:rPr lang="en-US" sz="1400" b="1" dirty="0">
                <a:solidFill>
                  <a:srgbClr val="FF0000"/>
                </a:solidFill>
              </a:rPr>
              <a:t>Other Design</a:t>
            </a:r>
          </a:p>
        </p:txBody>
      </p:sp>
      <p:cxnSp>
        <p:nvCxnSpPr>
          <p:cNvPr id="16" name="Straight Arrow Connector 15"/>
          <p:cNvCxnSpPr/>
          <p:nvPr/>
        </p:nvCxnSpPr>
        <p:spPr>
          <a:xfrm flipH="1">
            <a:off x="4501662" y="1973340"/>
            <a:ext cx="2803548" cy="6995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656664" y="5297531"/>
            <a:ext cx="3082634" cy="523220"/>
          </a:xfrm>
          <a:prstGeom prst="rect">
            <a:avLst/>
          </a:prstGeom>
          <a:noFill/>
        </p:spPr>
        <p:txBody>
          <a:bodyPr wrap="square" rtlCol="0">
            <a:spAutoFit/>
          </a:bodyPr>
          <a:lstStyle/>
          <a:p>
            <a:r>
              <a:rPr lang="en-US" sz="1400" b="1" dirty="0">
                <a:solidFill>
                  <a:srgbClr val="FF0000"/>
                </a:solidFill>
              </a:rPr>
              <a:t>Select CREATE to save the new project and return to Project Select screen</a:t>
            </a:r>
          </a:p>
        </p:txBody>
      </p:sp>
      <p:cxnSp>
        <p:nvCxnSpPr>
          <p:cNvPr id="20" name="Straight Arrow Connector 19"/>
          <p:cNvCxnSpPr/>
          <p:nvPr/>
        </p:nvCxnSpPr>
        <p:spPr>
          <a:xfrm flipH="1" flipV="1">
            <a:off x="6248400" y="5269869"/>
            <a:ext cx="1406770" cy="2892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stretch>
            <a:fillRect/>
          </a:stretch>
        </p:blipFill>
        <p:spPr>
          <a:xfrm>
            <a:off x="2527705" y="5039807"/>
            <a:ext cx="1181265" cy="390580"/>
          </a:xfrm>
          <a:prstGeom prst="rect">
            <a:avLst/>
          </a:prstGeom>
        </p:spPr>
      </p:pic>
    </p:spTree>
    <p:extLst>
      <p:ext uri="{BB962C8B-B14F-4D97-AF65-F5344CB8AC3E}">
        <p14:creationId xmlns:p14="http://schemas.microsoft.com/office/powerpoint/2010/main" val="1283942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8762" y="1352550"/>
            <a:ext cx="9134475" cy="4152900"/>
          </a:xfrm>
          <a:prstGeom prst="rect">
            <a:avLst/>
          </a:prstGeom>
        </p:spPr>
      </p:pic>
      <p:sp>
        <p:nvSpPr>
          <p:cNvPr id="4" name="TextBox 3"/>
          <p:cNvSpPr txBox="1"/>
          <p:nvPr/>
        </p:nvSpPr>
        <p:spPr>
          <a:xfrm>
            <a:off x="7798932" y="2123273"/>
            <a:ext cx="2575991" cy="646331"/>
          </a:xfrm>
          <a:prstGeom prst="rect">
            <a:avLst/>
          </a:prstGeom>
          <a:noFill/>
        </p:spPr>
        <p:txBody>
          <a:bodyPr wrap="square" rtlCol="0">
            <a:spAutoFit/>
          </a:bodyPr>
          <a:lstStyle/>
          <a:p>
            <a:r>
              <a:rPr lang="en-US" b="1" dirty="0">
                <a:solidFill>
                  <a:srgbClr val="FF0000"/>
                </a:solidFill>
              </a:rPr>
              <a:t>Select to select one of four design components</a:t>
            </a:r>
          </a:p>
        </p:txBody>
      </p:sp>
      <p:sp>
        <p:nvSpPr>
          <p:cNvPr id="8" name="Title 7"/>
          <p:cNvSpPr>
            <a:spLocks noGrp="1"/>
          </p:cNvSpPr>
          <p:nvPr>
            <p:ph type="title"/>
          </p:nvPr>
        </p:nvSpPr>
        <p:spPr>
          <a:xfrm>
            <a:off x="1299832" y="193575"/>
            <a:ext cx="9648903" cy="1325563"/>
          </a:xfrm>
        </p:spPr>
        <p:txBody>
          <a:bodyPr/>
          <a:lstStyle/>
          <a:p>
            <a:pPr algn="ctr"/>
            <a:r>
              <a:rPr lang="en-US" b="1" i="1" dirty="0"/>
              <a:t>Design Component Select Screen</a:t>
            </a:r>
          </a:p>
        </p:txBody>
      </p:sp>
      <p:cxnSp>
        <p:nvCxnSpPr>
          <p:cNvPr id="10" name="Straight Arrow Connector 9"/>
          <p:cNvCxnSpPr>
            <a:stCxn id="4" idx="1"/>
          </p:cNvCxnSpPr>
          <p:nvPr/>
        </p:nvCxnSpPr>
        <p:spPr>
          <a:xfrm flipH="1">
            <a:off x="6834554" y="2446439"/>
            <a:ext cx="964378" cy="4608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661839" y="5643511"/>
            <a:ext cx="2375044" cy="369332"/>
          </a:xfrm>
          <a:prstGeom prst="rect">
            <a:avLst/>
          </a:prstGeom>
          <a:noFill/>
        </p:spPr>
        <p:txBody>
          <a:bodyPr wrap="square" rtlCol="0">
            <a:spAutoFit/>
          </a:bodyPr>
          <a:lstStyle/>
          <a:p>
            <a:r>
              <a:rPr lang="en-US" b="1" dirty="0">
                <a:solidFill>
                  <a:srgbClr val="FF0000"/>
                </a:solidFill>
              </a:rPr>
              <a:t>Select to review rubric</a:t>
            </a:r>
          </a:p>
        </p:txBody>
      </p:sp>
      <p:cxnSp>
        <p:nvCxnSpPr>
          <p:cNvPr id="15" name="Straight Arrow Connector 14"/>
          <p:cNvCxnSpPr/>
          <p:nvPr/>
        </p:nvCxnSpPr>
        <p:spPr>
          <a:xfrm flipV="1">
            <a:off x="7702062" y="5298831"/>
            <a:ext cx="472480" cy="4090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40766" y="1476552"/>
            <a:ext cx="2575991" cy="1200329"/>
          </a:xfrm>
          <a:prstGeom prst="rect">
            <a:avLst/>
          </a:prstGeom>
          <a:noFill/>
        </p:spPr>
        <p:txBody>
          <a:bodyPr wrap="square" rtlCol="0">
            <a:spAutoFit/>
          </a:bodyPr>
          <a:lstStyle/>
          <a:p>
            <a:r>
              <a:rPr lang="en-US" b="1" dirty="0">
                <a:solidFill>
                  <a:srgbClr val="FF0000"/>
                </a:solidFill>
              </a:rPr>
              <a:t>Note:  we are currently working to embed this screen in the Student Dashboard</a:t>
            </a:r>
          </a:p>
        </p:txBody>
      </p:sp>
    </p:spTree>
    <p:extLst>
      <p:ext uri="{BB962C8B-B14F-4D97-AF65-F5344CB8AC3E}">
        <p14:creationId xmlns:p14="http://schemas.microsoft.com/office/powerpoint/2010/main" val="35703052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869</TotalTime>
  <Words>1263</Words>
  <Application>Microsoft Office PowerPoint</Application>
  <PresentationFormat>Widescreen</PresentationFormat>
  <Paragraphs>199</Paragraphs>
  <Slides>47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Overview of the MyDesign App</vt:lpstr>
      <vt:lpstr>MyDesign Features</vt:lpstr>
      <vt:lpstr>Workflow for Design, Assessment and Progress Review</vt:lpstr>
      <vt:lpstr>Login Screen</vt:lpstr>
      <vt:lpstr>Sign Up Screen</vt:lpstr>
      <vt:lpstr>Student Screens</vt:lpstr>
      <vt:lpstr>Project Select Screen</vt:lpstr>
      <vt:lpstr>Project Create Screen</vt:lpstr>
      <vt:lpstr>Design Component Select Screen</vt:lpstr>
      <vt:lpstr>Introduction to the Engineering Design Process Portfolio Scoring Rubric</vt:lpstr>
      <vt:lpstr>PowerPoint Presentation</vt:lpstr>
      <vt:lpstr>PowerPoint Presentation</vt:lpstr>
      <vt:lpstr>PowerPoint Presentation</vt:lpstr>
      <vt:lpstr>PowerPoint Presentation</vt:lpstr>
      <vt:lpstr>Student Dashboard Screen</vt:lpstr>
      <vt:lpstr>3rd Party Application Access Screens</vt:lpstr>
      <vt:lpstr>3rd Party App Recommendations Panel</vt:lpstr>
      <vt:lpstr>3rd Party App Screens</vt:lpstr>
      <vt:lpstr>Student Portfolio Work Product  Release Screens</vt:lpstr>
      <vt:lpstr>Portfolio Storage (i.e., Work Release) Screen</vt:lpstr>
      <vt:lpstr>Portfolio Storage Screen (with directory browser)</vt:lpstr>
      <vt:lpstr>Portfolio Storage Screen (ready to submit)</vt:lpstr>
      <vt:lpstr>Portfolio Storage Screen (after successful submit)</vt:lpstr>
      <vt:lpstr>Portfolio Status</vt:lpstr>
      <vt:lpstr>Student Progress Review Screens</vt:lpstr>
      <vt:lpstr>Student Dashboard Performance Review</vt:lpstr>
      <vt:lpstr>Released Work Product Review</vt:lpstr>
      <vt:lpstr>Overview of Work Product Assessment</vt:lpstr>
      <vt:lpstr>Details of Work Product Assessment</vt:lpstr>
      <vt:lpstr>Teacher Screens</vt:lpstr>
      <vt:lpstr>Class Select Screen</vt:lpstr>
      <vt:lpstr>Class Creation Screen</vt:lpstr>
      <vt:lpstr>Teacher Dashboard Screen Home Panel</vt:lpstr>
      <vt:lpstr>Class Management Screens</vt:lpstr>
      <vt:lpstr>Class Roster Panel</vt:lpstr>
      <vt:lpstr>Team Roster Panel</vt:lpstr>
      <vt:lpstr>Project Assignment Panel</vt:lpstr>
      <vt:lpstr>Assign Projects Panel</vt:lpstr>
      <vt:lpstr>Grading Student Work  from the Teacher Dashboard</vt:lpstr>
      <vt:lpstr>PowerPoint Presentation</vt:lpstr>
      <vt:lpstr>PowerPoint Presentation</vt:lpstr>
      <vt:lpstr>PowerPoint Presentation</vt:lpstr>
      <vt:lpstr>PowerPoint Presentation</vt:lpstr>
      <vt:lpstr>Reviewing a Previous Assessment  from the Teacher Dashboard</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the MyDesign App</dc:title>
  <dc:creator>Michael Bitner</dc:creator>
  <cp:lastModifiedBy>Michael Bitner</cp:lastModifiedBy>
  <cp:revision>88</cp:revision>
  <dcterms:created xsi:type="dcterms:W3CDTF">2016-01-03T18:28:47Z</dcterms:created>
  <dcterms:modified xsi:type="dcterms:W3CDTF">2016-07-07T15:28:31Z</dcterms:modified>
</cp:coreProperties>
</file>